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8" r:id="rId1"/>
    <p:sldMasterId id="2147483915" r:id="rId2"/>
    <p:sldMasterId id="2147483904" r:id="rId3"/>
    <p:sldMasterId id="2147483651" r:id="rId4"/>
    <p:sldMasterId id="2147483666" r:id="rId5"/>
    <p:sldMasterId id="2147483701" r:id="rId6"/>
    <p:sldMasterId id="2147483699" r:id="rId7"/>
    <p:sldMasterId id="2147483703" r:id="rId8"/>
    <p:sldMasterId id="2147483922" r:id="rId9"/>
    <p:sldMasterId id="2147483925" r:id="rId10"/>
    <p:sldMasterId id="2147483927" r:id="rId11"/>
    <p:sldMasterId id="2147483936" r:id="rId12"/>
  </p:sldMasterIdLst>
  <p:notesMasterIdLst>
    <p:notesMasterId r:id="rId51"/>
  </p:notesMasterIdLst>
  <p:handoutMasterIdLst>
    <p:handoutMasterId r:id="rId52"/>
  </p:handoutMasterIdLst>
  <p:sldIdLst>
    <p:sldId id="269" r:id="rId13"/>
    <p:sldId id="280" r:id="rId14"/>
    <p:sldId id="1101" r:id="rId15"/>
    <p:sldId id="1106" r:id="rId16"/>
    <p:sldId id="1105" r:id="rId17"/>
    <p:sldId id="1103" r:id="rId18"/>
    <p:sldId id="1099" r:id="rId19"/>
    <p:sldId id="1072" r:id="rId20"/>
    <p:sldId id="1073" r:id="rId21"/>
    <p:sldId id="1093" r:id="rId22"/>
    <p:sldId id="1078" r:id="rId23"/>
    <p:sldId id="1108" r:id="rId24"/>
    <p:sldId id="1080" r:id="rId25"/>
    <p:sldId id="1102" r:id="rId26"/>
    <p:sldId id="1085" r:id="rId27"/>
    <p:sldId id="1086" r:id="rId28"/>
    <p:sldId id="1083" r:id="rId29"/>
    <p:sldId id="1110" r:id="rId30"/>
    <p:sldId id="1109" r:id="rId31"/>
    <p:sldId id="1088" r:id="rId32"/>
    <p:sldId id="1089" r:id="rId33"/>
    <p:sldId id="1087" r:id="rId34"/>
    <p:sldId id="1111" r:id="rId35"/>
    <p:sldId id="1092" r:id="rId36"/>
    <p:sldId id="1055" r:id="rId37"/>
    <p:sldId id="1054" r:id="rId38"/>
    <p:sldId id="1052" r:id="rId39"/>
    <p:sldId id="1046" r:id="rId40"/>
    <p:sldId id="1070" r:id="rId41"/>
    <p:sldId id="1094" r:id="rId42"/>
    <p:sldId id="1063" r:id="rId43"/>
    <p:sldId id="1064" r:id="rId44"/>
    <p:sldId id="1065" r:id="rId45"/>
    <p:sldId id="1066" r:id="rId46"/>
    <p:sldId id="1068" r:id="rId47"/>
    <p:sldId id="1067" r:id="rId48"/>
    <p:sldId id="1071" r:id="rId49"/>
    <p:sldId id="283" r:id="rId50"/>
  </p:sldIdLst>
  <p:sldSz cx="24387175" cy="13716000"/>
  <p:notesSz cx="6858000" cy="9144000"/>
  <p:defaultTextStyle>
    <a:defPPr>
      <a:defRPr lang="en-US"/>
    </a:defPPr>
    <a:lvl1pPr marL="0" algn="l" defTabSz="121846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8469" algn="l" defTabSz="121846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6938" algn="l" defTabSz="121846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5407" algn="l" defTabSz="121846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3876" algn="l" defTabSz="121846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2345" algn="l" defTabSz="121846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0814" algn="l" defTabSz="121846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29282" algn="l" defTabSz="121846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47751" algn="l" defTabSz="121846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84C"/>
    <a:srgbClr val="13294B"/>
    <a:srgbClr val="E84A27"/>
    <a:srgbClr val="141F35"/>
    <a:srgbClr val="000000"/>
    <a:srgbClr val="2F5796"/>
    <a:srgbClr val="2F574D"/>
    <a:srgbClr val="2F5700"/>
    <a:srgbClr val="07164D"/>
    <a:srgbClr val="081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25D50B-3B79-43CD-A7D8-BDEC0902836E}" v="20" dt="2023-02-02T20:10:25.571"/>
    <p1510:client id="{F3697736-9547-485E-80E9-6ECB9F14FDA9}" v="2" dt="2023-02-03T21:50:14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2"/>
  </p:normalViewPr>
  <p:slideViewPr>
    <p:cSldViewPr snapToGrid="0" snapToObjects="1">
      <p:cViewPr varScale="1">
        <p:scale>
          <a:sx n="56" d="100"/>
          <a:sy n="56" d="100"/>
        </p:scale>
        <p:origin x="510" y="11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59" d="100"/>
          <a:sy n="159" d="100"/>
        </p:scale>
        <p:origin x="56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microsoft.com/office/2016/11/relationships/changesInfo" Target="changesInfos/changesInfo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 Dokic" userId="xFneno2Q1HjyGLz7Cnsm7qpm33THAbmItHlaV1NWqD8=" providerId="None" clId="Web-{A125D50B-3B79-43CD-A7D8-BDEC0902836E}"/>
    <pc:docChg chg="modSld">
      <pc:chgData name="Nikola Dokic" userId="xFneno2Q1HjyGLz7Cnsm7qpm33THAbmItHlaV1NWqD8=" providerId="None" clId="Web-{A125D50B-3B79-43CD-A7D8-BDEC0902836E}" dt="2023-02-02T20:10:25.461" v="16" actId="14100"/>
      <pc:docMkLst>
        <pc:docMk/>
      </pc:docMkLst>
      <pc:sldChg chg="modSp">
        <pc:chgData name="Nikola Dokic" userId="xFneno2Q1HjyGLz7Cnsm7qpm33THAbmItHlaV1NWqD8=" providerId="None" clId="Web-{A125D50B-3B79-43CD-A7D8-BDEC0902836E}" dt="2023-02-02T20:09:29.272" v="2" actId="20577"/>
        <pc:sldMkLst>
          <pc:docMk/>
          <pc:sldMk cId="2985870400" sldId="1078"/>
        </pc:sldMkLst>
        <pc:spChg chg="mod">
          <ac:chgData name="Nikola Dokic" userId="xFneno2Q1HjyGLz7Cnsm7qpm33THAbmItHlaV1NWqD8=" providerId="None" clId="Web-{A125D50B-3B79-43CD-A7D8-BDEC0902836E}" dt="2023-02-02T20:09:29.272" v="2" actId="20577"/>
          <ac:spMkLst>
            <pc:docMk/>
            <pc:sldMk cId="2985870400" sldId="1078"/>
            <ac:spMk id="5" creationId="{6D555D88-AA86-0E46-81A2-BF18C726D88F}"/>
          </ac:spMkLst>
        </pc:spChg>
      </pc:sldChg>
      <pc:sldChg chg="modSp">
        <pc:chgData name="Nikola Dokic" userId="xFneno2Q1HjyGLz7Cnsm7qpm33THAbmItHlaV1NWqD8=" providerId="None" clId="Web-{A125D50B-3B79-43CD-A7D8-BDEC0902836E}" dt="2023-02-02T20:09:46.479" v="4" actId="20577"/>
        <pc:sldMkLst>
          <pc:docMk/>
          <pc:sldMk cId="660333676" sldId="1085"/>
        </pc:sldMkLst>
        <pc:spChg chg="mod">
          <ac:chgData name="Nikola Dokic" userId="xFneno2Q1HjyGLz7Cnsm7qpm33THAbmItHlaV1NWqD8=" providerId="None" clId="Web-{A125D50B-3B79-43CD-A7D8-BDEC0902836E}" dt="2023-02-02T20:09:46.479" v="4" actId="20577"/>
          <ac:spMkLst>
            <pc:docMk/>
            <pc:sldMk cId="660333676" sldId="1085"/>
            <ac:spMk id="5" creationId="{6D555D88-AA86-0E46-81A2-BF18C726D88F}"/>
          </ac:spMkLst>
        </pc:spChg>
      </pc:sldChg>
      <pc:sldChg chg="modSp">
        <pc:chgData name="Nikola Dokic" userId="xFneno2Q1HjyGLz7Cnsm7qpm33THAbmItHlaV1NWqD8=" providerId="None" clId="Web-{A125D50B-3B79-43CD-A7D8-BDEC0902836E}" dt="2023-02-02T20:10:12.541" v="12" actId="20577"/>
        <pc:sldMkLst>
          <pc:docMk/>
          <pc:sldMk cId="1228917973" sldId="1088"/>
        </pc:sldMkLst>
        <pc:spChg chg="mod">
          <ac:chgData name="Nikola Dokic" userId="xFneno2Q1HjyGLz7Cnsm7qpm33THAbmItHlaV1NWqD8=" providerId="None" clId="Web-{A125D50B-3B79-43CD-A7D8-BDEC0902836E}" dt="2023-02-02T20:10:12.541" v="12" actId="20577"/>
          <ac:spMkLst>
            <pc:docMk/>
            <pc:sldMk cId="1228917973" sldId="1088"/>
            <ac:spMk id="5" creationId="{6D555D88-AA86-0E46-81A2-BF18C726D88F}"/>
          </ac:spMkLst>
        </pc:spChg>
      </pc:sldChg>
      <pc:sldChg chg="modSp">
        <pc:chgData name="Nikola Dokic" userId="xFneno2Q1HjyGLz7Cnsm7qpm33THAbmItHlaV1NWqD8=" providerId="None" clId="Web-{A125D50B-3B79-43CD-A7D8-BDEC0902836E}" dt="2023-02-02T20:09:58.820" v="7" actId="20577"/>
        <pc:sldMkLst>
          <pc:docMk/>
          <pc:sldMk cId="3832256314" sldId="1109"/>
        </pc:sldMkLst>
        <pc:spChg chg="mod">
          <ac:chgData name="Nikola Dokic" userId="xFneno2Q1HjyGLz7Cnsm7qpm33THAbmItHlaV1NWqD8=" providerId="None" clId="Web-{A125D50B-3B79-43CD-A7D8-BDEC0902836E}" dt="2023-02-02T20:09:58.820" v="7" actId="20577"/>
          <ac:spMkLst>
            <pc:docMk/>
            <pc:sldMk cId="3832256314" sldId="1109"/>
            <ac:spMk id="5" creationId="{6D555D88-AA86-0E46-81A2-BF18C726D88F}"/>
          </ac:spMkLst>
        </pc:spChg>
      </pc:sldChg>
      <pc:sldChg chg="modSp">
        <pc:chgData name="Nikola Dokic" userId="xFneno2Q1HjyGLz7Cnsm7qpm33THAbmItHlaV1NWqD8=" providerId="None" clId="Web-{A125D50B-3B79-43CD-A7D8-BDEC0902836E}" dt="2023-02-02T20:10:25.461" v="16" actId="14100"/>
        <pc:sldMkLst>
          <pc:docMk/>
          <pc:sldMk cId="2681310156" sldId="1111"/>
        </pc:sldMkLst>
        <pc:spChg chg="mod">
          <ac:chgData name="Nikola Dokic" userId="xFneno2Q1HjyGLz7Cnsm7qpm33THAbmItHlaV1NWqD8=" providerId="None" clId="Web-{A125D50B-3B79-43CD-A7D8-BDEC0902836E}" dt="2023-02-02T20:10:25.461" v="16" actId="14100"/>
          <ac:spMkLst>
            <pc:docMk/>
            <pc:sldMk cId="2681310156" sldId="1111"/>
            <ac:spMk id="3" creationId="{00000000-0000-0000-0000-000000000000}"/>
          </ac:spMkLst>
        </pc:spChg>
      </pc:sldChg>
    </pc:docChg>
  </pc:docChgLst>
  <pc:docChgLst>
    <pc:chgData name="Nikola Dokic" userId="xFneno2Q1HjyGLz7Cnsm7qpm33THAbmItHlaV1NWqD8=" providerId="None" clId="Web-{F3697736-9547-485E-80E9-6ECB9F14FDA9}"/>
    <pc:docChg chg="modSld">
      <pc:chgData name="Nikola Dokic" userId="xFneno2Q1HjyGLz7Cnsm7qpm33THAbmItHlaV1NWqD8=" providerId="None" clId="Web-{F3697736-9547-485E-80E9-6ECB9F14FDA9}" dt="2023-02-03T21:50:14.771" v="1" actId="20577"/>
      <pc:docMkLst>
        <pc:docMk/>
      </pc:docMkLst>
      <pc:sldChg chg="modSp">
        <pc:chgData name="Nikola Dokic" userId="xFneno2Q1HjyGLz7Cnsm7qpm33THAbmItHlaV1NWqD8=" providerId="None" clId="Web-{F3697736-9547-485E-80E9-6ECB9F14FDA9}" dt="2023-02-03T21:50:14.771" v="1" actId="20577"/>
        <pc:sldMkLst>
          <pc:docMk/>
          <pc:sldMk cId="2062694262" sldId="1103"/>
        </pc:sldMkLst>
        <pc:spChg chg="mod">
          <ac:chgData name="Nikola Dokic" userId="xFneno2Q1HjyGLz7Cnsm7qpm33THAbmItHlaV1NWqD8=" providerId="None" clId="Web-{F3697736-9547-485E-80E9-6ECB9F14FDA9}" dt="2023-02-03T21:50:14.771" v="1" actId="20577"/>
          <ac:spMkLst>
            <pc:docMk/>
            <pc:sldMk cId="2062694262" sldId="1103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F8666-4BAF-2747-8DDA-B5E0EF46CB9B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4950B-CDFD-304F-914B-D6BF1F1CCA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4187-1356-0B4A-B607-C29727ED112E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D7A8-CB24-6942-A9BD-39BD474A03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46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8469" algn="l" defTabSz="121846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6938" algn="l" defTabSz="121846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5407" algn="l" defTabSz="121846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3876" algn="l" defTabSz="121846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2345" algn="l" defTabSz="121846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0814" algn="l" defTabSz="121846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29282" algn="l" defTabSz="121846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47751" algn="l" defTabSz="121846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25296" y="3200400"/>
            <a:ext cx="18564933" cy="960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4267"/>
              </a:spcAft>
              <a:buNone/>
              <a:defRPr sz="7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0">
              <a:spcBef>
                <a:spcPts val="0"/>
              </a:spcBef>
              <a:spcAft>
                <a:spcPts val="2667"/>
              </a:spcAft>
              <a:buNone/>
              <a:defRPr sz="6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984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44952" indent="0">
              <a:spcBef>
                <a:spcPts val="267"/>
              </a:spcBef>
              <a:spcAft>
                <a:spcPts val="1600"/>
              </a:spcAft>
              <a:buNone/>
              <a:defRPr sz="54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70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579840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rgbClr val="13294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0D0FF-77DD-2F4C-B4D7-089ACC9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7" y="1005840"/>
            <a:ext cx="17181974" cy="1828800"/>
          </a:xfrm>
          <a:prstGeom prst="rect">
            <a:avLst/>
          </a:prstGeom>
        </p:spPr>
        <p:txBody>
          <a:bodyPr/>
          <a:lstStyle>
            <a:lvl1pPr algn="l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 on Instruct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76247" y="4572000"/>
            <a:ext cx="12344400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0638" indent="-20638" algn="r">
              <a:spcBef>
                <a:spcPts val="192"/>
              </a:spcBef>
              <a:spcAft>
                <a:spcPts val="4267"/>
              </a:spcAft>
              <a:buNone/>
              <a:tabLst/>
              <a:defRPr sz="7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06500" indent="12700" algn="r">
              <a:spcBef>
                <a:spcPts val="267"/>
              </a:spcBef>
              <a:spcAft>
                <a:spcPts val="3200"/>
              </a:spcAft>
              <a:buNone/>
              <a:tabLst/>
              <a:defRPr sz="6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413000" indent="25400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60775" indent="-3175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867275" indent="0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647" y="1005840"/>
            <a:ext cx="13716000" cy="3246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96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 algn="r">
              <a:buNone/>
              <a:defRPr sz="25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168918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 on  LIVE SESSION - Seated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1154" y="4249083"/>
            <a:ext cx="16733520" cy="867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4267"/>
              </a:spcAft>
              <a:buNone/>
              <a:defRPr sz="7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0">
              <a:spcBef>
                <a:spcPts val="0"/>
              </a:spcBef>
              <a:spcAft>
                <a:spcPts val="2667"/>
              </a:spcAft>
              <a:buNone/>
              <a:defRPr sz="6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984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44952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70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150" y="1005840"/>
            <a:ext cx="16733520" cy="3243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117962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0661-9BBF-DB46-B97A-C6D63C5E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8800" b="1">
                <a:solidFill>
                  <a:srgbClr val="13294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D2A1C4-0E43-244E-9B28-E59BBE54D3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4D38F3-DEC8-9A44-95AB-FBDA835306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6400" y="4572000"/>
            <a:ext cx="12344400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20638">
              <a:spcBef>
                <a:spcPts val="192"/>
              </a:spcBef>
              <a:spcAft>
                <a:spcPts val="4267"/>
              </a:spcAft>
              <a:buNone/>
              <a:tabLst/>
              <a:defRPr sz="5400" b="0" i="0">
                <a:solidFill>
                  <a:srgbClr val="12284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6500" indent="12700">
              <a:spcBef>
                <a:spcPts val="267"/>
              </a:spcBef>
              <a:spcAft>
                <a:spcPts val="3200"/>
              </a:spcAft>
              <a:buNone/>
              <a:tabLst/>
              <a:defRPr sz="6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413000" indent="25400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60775" indent="-317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867275" indent="952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</a:t>
            </a:r>
            <a:r>
              <a:rPr lang="en-US" dirty="0" err="1"/>
              <a:t>Mastdfgder</a:t>
            </a:r>
            <a:r>
              <a:rPr lang="en-US" dirty="0"/>
              <a:t>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159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boar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E7712-952A-8F4F-831B-FF21218785EF}"/>
              </a:ext>
            </a:extLst>
          </p:cNvPr>
          <p:cNvCxnSpPr>
            <a:cxnSpLocks/>
          </p:cNvCxnSpPr>
          <p:nvPr userDrawn="1"/>
        </p:nvCxnSpPr>
        <p:spPr>
          <a:xfrm>
            <a:off x="11887200" y="720436"/>
            <a:ext cx="0" cy="12344400"/>
          </a:xfrm>
          <a:prstGeom prst="line">
            <a:avLst/>
          </a:prstGeom>
          <a:ln w="508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14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lteboard 2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5E69149-DA7D-B345-B86F-B66BC173C0F0}"/>
              </a:ext>
            </a:extLst>
          </p:cNvPr>
          <p:cNvCxnSpPr>
            <a:cxnSpLocks/>
          </p:cNvCxnSpPr>
          <p:nvPr userDrawn="1"/>
        </p:nvCxnSpPr>
        <p:spPr>
          <a:xfrm>
            <a:off x="822960" y="6858000"/>
            <a:ext cx="22860000" cy="0"/>
          </a:xfrm>
          <a:prstGeom prst="line">
            <a:avLst/>
          </a:prstGeom>
          <a:ln w="508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board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3FB48DC-49D3-2C49-AC4C-73848554C57A}"/>
              </a:ext>
            </a:extLst>
          </p:cNvPr>
          <p:cNvCxnSpPr>
            <a:cxnSpLocks/>
          </p:cNvCxnSpPr>
          <p:nvPr userDrawn="1"/>
        </p:nvCxnSpPr>
        <p:spPr>
          <a:xfrm>
            <a:off x="822960" y="6858000"/>
            <a:ext cx="22860000" cy="0"/>
          </a:xfrm>
          <a:prstGeom prst="line">
            <a:avLst/>
          </a:prstGeom>
          <a:ln w="508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232A74-5643-AF47-AA0D-1472BEBA66BB}"/>
              </a:ext>
            </a:extLst>
          </p:cNvPr>
          <p:cNvCxnSpPr>
            <a:cxnSpLocks/>
          </p:cNvCxnSpPr>
          <p:nvPr userDrawn="1"/>
        </p:nvCxnSpPr>
        <p:spPr>
          <a:xfrm>
            <a:off x="12108872" y="720436"/>
            <a:ext cx="0" cy="12344400"/>
          </a:xfrm>
          <a:prstGeom prst="line">
            <a:avLst/>
          </a:prstGeom>
          <a:ln w="508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07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t"/>
          <a:lstStyle>
            <a:lvl1pPr algn="l">
              <a:defRPr sz="88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Width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t"/>
          <a:lstStyle>
            <a:lvl1pPr algn="l">
              <a:defRPr sz="88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419817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es 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FE1DEED-EDBC-5A4A-94ED-CAEFE92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b" anchorCtr="0"/>
          <a:lstStyle>
            <a:lvl1pPr algn="l">
              <a:defRPr sz="8800" b="1" i="0" spc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389EF4-83F3-024E-892E-818794C503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6600" b="0" i="0" spc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43B0A27-04B0-AF4E-9E42-51C92F0CCE9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89852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SESSION - Standi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3F66B-3F9D-7941-AC9A-DEDF7DAAD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5295" y="7090961"/>
            <a:ext cx="19238735" cy="40454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1041"/>
              </a:lnSpc>
              <a:defRPr sz="8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Session Title – Week #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AFA089-5A0B-674C-8447-97AEDA72D6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19368" y="11136447"/>
            <a:ext cx="19244663" cy="19545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219507" indent="0">
              <a:buNone/>
              <a:defRPr sz="5334" b="1"/>
            </a:lvl2pPr>
            <a:lvl3pPr marL="2439014" indent="0">
              <a:buNone/>
              <a:defRPr sz="4801" b="1"/>
            </a:lvl3pPr>
            <a:lvl4pPr marL="3658513" indent="0">
              <a:buNone/>
              <a:defRPr sz="4267" b="1"/>
            </a:lvl4pPr>
            <a:lvl5pPr marL="4878020" indent="0">
              <a:buNone/>
              <a:defRPr sz="4267" b="1"/>
            </a:lvl5pPr>
            <a:lvl6pPr marL="6097527" indent="0">
              <a:buNone/>
              <a:defRPr sz="4267" b="1"/>
            </a:lvl6pPr>
            <a:lvl7pPr marL="7317029" indent="0">
              <a:buNone/>
              <a:defRPr sz="4267" b="1"/>
            </a:lvl7pPr>
            <a:lvl8pPr marL="8536534" indent="0">
              <a:buNone/>
              <a:defRPr sz="4267" b="1"/>
            </a:lvl8pPr>
            <a:lvl9pPr marL="9756041" indent="0">
              <a:buNone/>
              <a:defRPr sz="4267" b="1"/>
            </a:lvl9pPr>
          </a:lstStyle>
          <a:p>
            <a:pPr lvl="0"/>
            <a:r>
              <a:rPr lang="en-US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7304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25295" y="4572000"/>
            <a:ext cx="12344400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20638">
              <a:spcBef>
                <a:spcPts val="192"/>
              </a:spcBef>
              <a:spcAft>
                <a:spcPts val="4267"/>
              </a:spcAft>
              <a:buNone/>
              <a:tabLst/>
              <a:defRPr sz="7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06500" indent="12700">
              <a:spcBef>
                <a:spcPts val="267"/>
              </a:spcBef>
              <a:spcAft>
                <a:spcPts val="3200"/>
              </a:spcAft>
              <a:buNone/>
              <a:tabLst/>
              <a:defRPr sz="6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413000" indent="25400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60775" indent="-317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867275" indent="952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13716000" cy="3246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612539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SESSION - Se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98878-4F62-FF40-9D56-3D26743B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673" y="2954568"/>
            <a:ext cx="16487851" cy="5681856"/>
          </a:xfrm>
          <a:prstGeom prst="rect">
            <a:avLst/>
          </a:prstGeom>
        </p:spPr>
        <p:txBody>
          <a:bodyPr anchor="ctr"/>
          <a:lstStyle>
            <a:lvl1pPr algn="l">
              <a:defRPr sz="8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36859-01C0-104C-ABA0-D4207CC85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49673" y="8636434"/>
            <a:ext cx="16487851" cy="225001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219507" indent="0">
              <a:buNone/>
              <a:defRPr sz="5334" b="1"/>
            </a:lvl2pPr>
            <a:lvl3pPr marL="2439014" indent="0">
              <a:buNone/>
              <a:defRPr sz="4801" b="1"/>
            </a:lvl3pPr>
            <a:lvl4pPr marL="3658513" indent="0">
              <a:buNone/>
              <a:defRPr sz="4267" b="1"/>
            </a:lvl4pPr>
            <a:lvl5pPr marL="4878020" indent="0">
              <a:buNone/>
              <a:defRPr sz="4267" b="1"/>
            </a:lvl5pPr>
            <a:lvl6pPr marL="6097527" indent="0">
              <a:buNone/>
              <a:defRPr sz="4267" b="1"/>
            </a:lvl6pPr>
            <a:lvl7pPr marL="7317029" indent="0">
              <a:buNone/>
              <a:defRPr sz="4267" b="1"/>
            </a:lvl7pPr>
            <a:lvl8pPr marL="8536534" indent="0">
              <a:buNone/>
              <a:defRPr sz="4267" b="1"/>
            </a:lvl8pPr>
            <a:lvl9pPr marL="9756041" indent="0">
              <a:buNone/>
              <a:defRPr sz="4267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37753-7CD0-A548-B0A1-32CF434A7B1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949673" y="11204625"/>
            <a:ext cx="16487851" cy="188637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219507" indent="0">
              <a:buNone/>
              <a:defRPr sz="5334" b="1"/>
            </a:lvl2pPr>
            <a:lvl3pPr marL="2439014" indent="0">
              <a:buNone/>
              <a:defRPr sz="4801" b="1"/>
            </a:lvl3pPr>
            <a:lvl4pPr marL="3658513" indent="0">
              <a:buNone/>
              <a:defRPr sz="4267" b="1"/>
            </a:lvl4pPr>
            <a:lvl5pPr marL="4878020" indent="0">
              <a:buNone/>
              <a:defRPr sz="4267" b="1"/>
            </a:lvl5pPr>
            <a:lvl6pPr marL="6097527" indent="0">
              <a:buNone/>
              <a:defRPr sz="4267" b="1"/>
            </a:lvl6pPr>
            <a:lvl7pPr marL="7317029" indent="0">
              <a:buNone/>
              <a:defRPr sz="4267" b="1"/>
            </a:lvl7pPr>
            <a:lvl8pPr marL="8536534" indent="0">
              <a:buNone/>
              <a:defRPr sz="4267" b="1"/>
            </a:lvl8pPr>
            <a:lvl9pPr marL="9756041" indent="0">
              <a:buNone/>
              <a:defRPr sz="4267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9119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t"/>
          <a:lstStyle>
            <a:lvl1pPr algn="l">
              <a:defRPr sz="8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- Se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673" y="2954568"/>
            <a:ext cx="16487851" cy="5681856"/>
          </a:xfrm>
          <a:prstGeom prst="rect">
            <a:avLst/>
          </a:prstGeom>
        </p:spPr>
        <p:txBody>
          <a:bodyPr anchor="ctr"/>
          <a:lstStyle>
            <a:lvl1pPr algn="l">
              <a:defRPr sz="8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49673" y="8636434"/>
            <a:ext cx="16487851" cy="225001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219507" indent="0">
              <a:buNone/>
              <a:defRPr sz="5334" b="1"/>
            </a:lvl2pPr>
            <a:lvl3pPr marL="2439014" indent="0">
              <a:buNone/>
              <a:defRPr sz="4801" b="1"/>
            </a:lvl3pPr>
            <a:lvl4pPr marL="3658513" indent="0">
              <a:buNone/>
              <a:defRPr sz="4267" b="1"/>
            </a:lvl4pPr>
            <a:lvl5pPr marL="4878020" indent="0">
              <a:buNone/>
              <a:defRPr sz="4267" b="1"/>
            </a:lvl5pPr>
            <a:lvl6pPr marL="6097527" indent="0">
              <a:buNone/>
              <a:defRPr sz="4267" b="1"/>
            </a:lvl6pPr>
            <a:lvl7pPr marL="7317029" indent="0">
              <a:buNone/>
              <a:defRPr sz="4267" b="1"/>
            </a:lvl7pPr>
            <a:lvl8pPr marL="8536534" indent="0">
              <a:buNone/>
              <a:defRPr sz="4267" b="1"/>
            </a:lvl8pPr>
            <a:lvl9pPr marL="9756041" indent="0">
              <a:buNone/>
              <a:defRPr sz="4267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949673" y="11204625"/>
            <a:ext cx="16487851" cy="188637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219507" indent="0">
              <a:buNone/>
              <a:defRPr sz="5334" b="1"/>
            </a:lvl2pPr>
            <a:lvl3pPr marL="2439014" indent="0">
              <a:buNone/>
              <a:defRPr sz="4801" b="1"/>
            </a:lvl3pPr>
            <a:lvl4pPr marL="3658513" indent="0">
              <a:buNone/>
              <a:defRPr sz="4267" b="1"/>
            </a:lvl4pPr>
            <a:lvl5pPr marL="4878020" indent="0">
              <a:buNone/>
              <a:defRPr sz="4267" b="1"/>
            </a:lvl5pPr>
            <a:lvl6pPr marL="6097527" indent="0">
              <a:buNone/>
              <a:defRPr sz="4267" b="1"/>
            </a:lvl6pPr>
            <a:lvl7pPr marL="7317029" indent="0">
              <a:buNone/>
              <a:defRPr sz="4267" b="1"/>
            </a:lvl7pPr>
            <a:lvl8pPr marL="8536534" indent="0">
              <a:buNone/>
              <a:defRPr sz="4267" b="1"/>
            </a:lvl8pPr>
            <a:lvl9pPr marL="9756041" indent="0">
              <a:buNone/>
              <a:defRPr sz="4267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83121224"/>
      </p:ext>
    </p:extLst>
  </p:cSld>
  <p:clrMapOvr>
    <a:masterClrMapping/>
  </p:clrMapOvr>
  <p:transition spd="slow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68" y="7090961"/>
            <a:ext cx="19244663" cy="40454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1041"/>
              </a:lnSpc>
              <a:defRPr sz="8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19368" y="11136447"/>
            <a:ext cx="19244663" cy="19545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219507" indent="0">
              <a:buNone/>
              <a:defRPr sz="5334" b="1"/>
            </a:lvl2pPr>
            <a:lvl3pPr marL="2439014" indent="0">
              <a:buNone/>
              <a:defRPr sz="4801" b="1"/>
            </a:lvl3pPr>
            <a:lvl4pPr marL="3658513" indent="0">
              <a:buNone/>
              <a:defRPr sz="4267" b="1"/>
            </a:lvl4pPr>
            <a:lvl5pPr marL="4878020" indent="0">
              <a:buNone/>
              <a:defRPr sz="4267" b="1"/>
            </a:lvl5pPr>
            <a:lvl6pPr marL="6097527" indent="0">
              <a:buNone/>
              <a:defRPr sz="4267" b="1"/>
            </a:lvl6pPr>
            <a:lvl7pPr marL="7317029" indent="0">
              <a:buNone/>
              <a:defRPr sz="4267" b="1"/>
            </a:lvl7pPr>
            <a:lvl8pPr marL="8536534" indent="0">
              <a:buNone/>
              <a:defRPr sz="4267" b="1"/>
            </a:lvl8pPr>
            <a:lvl9pPr marL="9756041" indent="0">
              <a:buNone/>
              <a:defRPr sz="4267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745500668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t"/>
          <a:lstStyle>
            <a:lvl1pPr algn="l">
              <a:defRPr sz="8800" b="1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9FDD37-938C-0F4A-AC29-8710AC3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673" y="2954568"/>
            <a:ext cx="16487851" cy="5681856"/>
          </a:xfrm>
          <a:prstGeom prst="rect">
            <a:avLst/>
          </a:prstGeom>
        </p:spPr>
        <p:txBody>
          <a:bodyPr anchor="ctr"/>
          <a:lstStyle>
            <a:lvl1pPr algn="l">
              <a:defRPr sz="8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DF23F8-D96D-E146-A49B-C1485DC9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673" y="8636434"/>
            <a:ext cx="16487851" cy="225001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219507" indent="0">
              <a:buNone/>
              <a:defRPr sz="5334" b="1"/>
            </a:lvl2pPr>
            <a:lvl3pPr marL="2439014" indent="0">
              <a:buNone/>
              <a:defRPr sz="4801" b="1"/>
            </a:lvl3pPr>
            <a:lvl4pPr marL="3658513" indent="0">
              <a:buNone/>
              <a:defRPr sz="4267" b="1"/>
            </a:lvl4pPr>
            <a:lvl5pPr marL="4878020" indent="0">
              <a:buNone/>
              <a:defRPr sz="4267" b="1"/>
            </a:lvl5pPr>
            <a:lvl6pPr marL="6097527" indent="0">
              <a:buNone/>
              <a:defRPr sz="4267" b="1"/>
            </a:lvl6pPr>
            <a:lvl7pPr marL="7317029" indent="0">
              <a:buNone/>
              <a:defRPr sz="4267" b="1"/>
            </a:lvl7pPr>
            <a:lvl8pPr marL="8536534" indent="0">
              <a:buNone/>
              <a:defRPr sz="4267" b="1"/>
            </a:lvl8pPr>
            <a:lvl9pPr marL="9756041" indent="0">
              <a:buNone/>
              <a:defRPr sz="426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8813FD-E2AC-A04C-A0F8-3A047D88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49673" y="11204625"/>
            <a:ext cx="16487851" cy="188637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219507" indent="0">
              <a:buNone/>
              <a:defRPr sz="5334" b="1"/>
            </a:lvl2pPr>
            <a:lvl3pPr marL="2439014" indent="0">
              <a:buNone/>
              <a:defRPr sz="4801" b="1"/>
            </a:lvl3pPr>
            <a:lvl4pPr marL="3658513" indent="0">
              <a:buNone/>
              <a:defRPr sz="4267" b="1"/>
            </a:lvl4pPr>
            <a:lvl5pPr marL="4878020" indent="0">
              <a:buNone/>
              <a:defRPr sz="4267" b="1"/>
            </a:lvl5pPr>
            <a:lvl6pPr marL="6097527" indent="0">
              <a:buNone/>
              <a:defRPr sz="4267" b="1"/>
            </a:lvl6pPr>
            <a:lvl7pPr marL="7317029" indent="0">
              <a:buNone/>
              <a:defRPr sz="4267" b="1"/>
            </a:lvl7pPr>
            <a:lvl8pPr marL="8536534" indent="0">
              <a:buNone/>
              <a:defRPr sz="4267" b="1"/>
            </a:lvl8pPr>
            <a:lvl9pPr marL="9756041" indent="0">
              <a:buNone/>
              <a:defRPr sz="426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81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D266F-9629-E341-AA53-4D03EFF0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68" y="7090961"/>
            <a:ext cx="19244663" cy="40454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1041"/>
              </a:lnSpc>
              <a:defRPr sz="11201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8F15A5-8EE8-2542-B0FA-E59EE690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368" y="11136447"/>
            <a:ext cx="19244663" cy="19545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401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219507" indent="0">
              <a:buNone/>
              <a:defRPr sz="5334" b="1"/>
            </a:lvl2pPr>
            <a:lvl3pPr marL="2439014" indent="0">
              <a:buNone/>
              <a:defRPr sz="4801" b="1"/>
            </a:lvl3pPr>
            <a:lvl4pPr marL="3658513" indent="0">
              <a:buNone/>
              <a:defRPr sz="4267" b="1"/>
            </a:lvl4pPr>
            <a:lvl5pPr marL="4878020" indent="0">
              <a:buNone/>
              <a:defRPr sz="4267" b="1"/>
            </a:lvl5pPr>
            <a:lvl6pPr marL="6097527" indent="0">
              <a:buNone/>
              <a:defRPr sz="4267" b="1"/>
            </a:lvl6pPr>
            <a:lvl7pPr marL="7317029" indent="0">
              <a:buNone/>
              <a:defRPr sz="4267" b="1"/>
            </a:lvl7pPr>
            <a:lvl8pPr marL="8536534" indent="0">
              <a:buNone/>
              <a:defRPr sz="4267" b="1"/>
            </a:lvl8pPr>
            <a:lvl9pPr marL="9756041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2672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D0B18A-A590-1F47-8131-BFB6BE6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43" y="3428345"/>
            <a:ext cx="22015720" cy="4692856"/>
          </a:xfrm>
          <a:prstGeom prst="rect">
            <a:avLst/>
          </a:prstGeom>
        </p:spPr>
        <p:txBody>
          <a:bodyPr anchor="b"/>
          <a:lstStyle>
            <a:lvl1pPr algn="l">
              <a:defRPr sz="8800" b="1" i="0">
                <a:solidFill>
                  <a:srgbClr val="122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E126F1-EAD1-B54A-A22F-06FD47870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355" y="8121212"/>
            <a:ext cx="22015717" cy="54492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rgbClr val="122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0EC91E-0DCB-A643-A761-B02FE8B8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ctr"/>
          <a:lstStyle>
            <a:lvl1pPr algn="l">
              <a:defRPr sz="8800" b="1" i="0">
                <a:solidFill>
                  <a:srgbClr val="122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E24F5-1C10-EA43-A5E9-4FA75E3B56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rgbClr val="122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E558E-F970-FE4B-A336-F787DC785E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122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003972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C55EE0-4991-C84B-8D68-5E2FDEE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43" y="3428345"/>
            <a:ext cx="22015720" cy="4692856"/>
          </a:xfrm>
          <a:prstGeom prst="rect">
            <a:avLst/>
          </a:prstGeom>
        </p:spPr>
        <p:txBody>
          <a:bodyPr anchor="b"/>
          <a:lstStyle>
            <a:lvl1pPr algn="l">
              <a:defRPr sz="8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2A2718-05E5-C445-AF69-76DA539853A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355" y="8121212"/>
            <a:ext cx="22015717" cy="54492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25494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76247" y="4572000"/>
            <a:ext cx="12344400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0638" indent="-20638" algn="r">
              <a:spcBef>
                <a:spcPts val="192"/>
              </a:spcBef>
              <a:spcAft>
                <a:spcPts val="4267"/>
              </a:spcAft>
              <a:buNone/>
              <a:tabLst/>
              <a:defRPr sz="7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06500" indent="12700" algn="r">
              <a:spcBef>
                <a:spcPts val="267"/>
              </a:spcBef>
              <a:spcAft>
                <a:spcPts val="3200"/>
              </a:spcAft>
              <a:buNone/>
              <a:tabLst/>
              <a:defRPr sz="6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413000" indent="25400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60775" indent="-3175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867275" indent="0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647" y="1005840"/>
            <a:ext cx="13716000" cy="3246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96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 algn="r">
              <a:buNone/>
              <a:defRPr sz="25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2151486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ctr"/>
          <a:lstStyle>
            <a:lvl1pPr algn="l">
              <a:defRPr sz="8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61" y="914400"/>
            <a:ext cx="21639289" cy="2286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361" y="3397911"/>
            <a:ext cx="21639289" cy="9290102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023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19" y="5494869"/>
            <a:ext cx="20729099" cy="2726266"/>
          </a:xfrm>
        </p:spPr>
        <p:txBody>
          <a:bodyPr anchor="ctr">
            <a:noAutofit/>
          </a:bodyPr>
          <a:lstStyle>
            <a:lvl1pPr algn="l">
              <a:defRPr sz="8534" b="1" i="0" cap="all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419" y="8221134"/>
            <a:ext cx="20729099" cy="3001432"/>
          </a:xfrm>
        </p:spPr>
        <p:txBody>
          <a:bodyPr anchor="t"/>
          <a:lstStyle>
            <a:lvl1pPr marL="0" indent="0">
              <a:buNone/>
              <a:defRPr sz="5334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121917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34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3pPr>
            <a:lvl4pPr marL="3657508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4pPr>
            <a:lvl5pPr marL="4876678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5pPr>
            <a:lvl6pPr marL="6095848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6pPr>
            <a:lvl7pPr marL="7315018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7pPr>
            <a:lvl8pPr marL="8534186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8pPr>
            <a:lvl9pPr marL="9753356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769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719" y="6303041"/>
            <a:ext cx="22008825" cy="3835048"/>
          </a:xfrm>
          <a:prstGeom prst="rect">
            <a:avLst/>
          </a:prstGeom>
          <a:effectLst>
            <a:outerShdw blurRad="63500" dist="38100" dir="2700000">
              <a:srgbClr val="000000">
                <a:alpha val="53000"/>
              </a:srgbClr>
            </a:outerShdw>
          </a:effectLst>
        </p:spPr>
        <p:txBody>
          <a:bodyPr anchor="ctr"/>
          <a:lstStyle>
            <a:lvl1pPr algn="ctr">
              <a:defRPr sz="11467" b="0" i="0" cap="none">
                <a:solidFill>
                  <a:schemeClr val="bg1"/>
                </a:solidFill>
                <a:latin typeface="Didot"/>
                <a:cs typeface="Dido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1719" y="10138089"/>
            <a:ext cx="22008825" cy="20244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5333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1219215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E90A8-52CE-084C-AD4E-1432DC390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80" y="12880063"/>
            <a:ext cx="7722605" cy="732365"/>
          </a:xfrm>
        </p:spPr>
        <p:txBody>
          <a:bodyPr/>
          <a:lstStyle>
            <a:lvl1pPr>
              <a:defRPr sz="2933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008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25296" y="3200400"/>
            <a:ext cx="18564933" cy="960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4267"/>
              </a:spcAft>
              <a:buNone/>
              <a:defRPr sz="7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0">
              <a:spcBef>
                <a:spcPts val="0"/>
              </a:spcBef>
              <a:spcAft>
                <a:spcPts val="2667"/>
              </a:spcAft>
              <a:buNone/>
              <a:defRPr sz="6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984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44952" indent="0">
              <a:spcBef>
                <a:spcPts val="267"/>
              </a:spcBef>
              <a:spcAft>
                <a:spcPts val="1600"/>
              </a:spcAft>
              <a:buNone/>
              <a:defRPr sz="54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70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579840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rgbClr val="13294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0D0FF-77DD-2F4C-B4D7-089ACC9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7" y="1005840"/>
            <a:ext cx="17181974" cy="1828800"/>
          </a:xfrm>
          <a:prstGeom prst="rect">
            <a:avLst/>
          </a:prstGeom>
        </p:spPr>
        <p:txBody>
          <a:bodyPr/>
          <a:lstStyle>
            <a:lvl1pPr algn="l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225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25295" y="4572000"/>
            <a:ext cx="12344400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20638">
              <a:spcBef>
                <a:spcPts val="192"/>
              </a:spcBef>
              <a:spcAft>
                <a:spcPts val="4267"/>
              </a:spcAft>
              <a:buNone/>
              <a:tabLst/>
              <a:defRPr sz="7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06500" indent="12700">
              <a:spcBef>
                <a:spcPts val="267"/>
              </a:spcBef>
              <a:spcAft>
                <a:spcPts val="3200"/>
              </a:spcAft>
              <a:buNone/>
              <a:tabLst/>
              <a:defRPr sz="6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413000" indent="25400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60775" indent="-317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867275" indent="952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13716000" cy="3246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4098137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76247" y="4572000"/>
            <a:ext cx="12344400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0638" indent="-20638" algn="r">
              <a:spcBef>
                <a:spcPts val="192"/>
              </a:spcBef>
              <a:spcAft>
                <a:spcPts val="4267"/>
              </a:spcAft>
              <a:buNone/>
              <a:tabLst/>
              <a:defRPr sz="7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06500" indent="12700" algn="r">
              <a:spcBef>
                <a:spcPts val="267"/>
              </a:spcBef>
              <a:spcAft>
                <a:spcPts val="3200"/>
              </a:spcAft>
              <a:buNone/>
              <a:tabLst/>
              <a:defRPr sz="6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413000" indent="25400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60775" indent="-3175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867275" indent="0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647" y="1005840"/>
            <a:ext cx="13716000" cy="3246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96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 algn="r">
              <a:buNone/>
              <a:defRPr sz="25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8480602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SESSION - Seated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1154" y="4249083"/>
            <a:ext cx="16733520" cy="867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4267"/>
              </a:spcAft>
              <a:buNone/>
              <a:defRPr sz="7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0">
              <a:spcBef>
                <a:spcPts val="0"/>
              </a:spcBef>
              <a:spcAft>
                <a:spcPts val="2667"/>
              </a:spcAft>
              <a:buNone/>
              <a:defRPr sz="6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984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44952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70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150" y="1005840"/>
            <a:ext cx="16733520" cy="3243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19479683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861C02-5426-4E4E-A31C-0977809591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0665" y="623161"/>
            <a:ext cx="5085080" cy="14490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4E50C0E-6F71-4A42-8CEA-06B64C9D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b" anchorCtr="0"/>
          <a:lstStyle>
            <a:lvl1pPr algn="l">
              <a:defRPr sz="8800" b="1" i="0" spc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1429802-FA42-EF4A-9F86-8026342FCC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6600" b="0" i="0" spc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438531-946C-AB4B-A5B0-59B300CC2A0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380262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6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SESSION - Seated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1154" y="4249083"/>
            <a:ext cx="16733520" cy="867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4267"/>
              </a:spcAft>
              <a:buNone/>
              <a:defRPr sz="7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0">
              <a:spcBef>
                <a:spcPts val="0"/>
              </a:spcBef>
              <a:spcAft>
                <a:spcPts val="2667"/>
              </a:spcAft>
              <a:buNone/>
              <a:defRPr sz="6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984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44952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70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150" y="1005840"/>
            <a:ext cx="16733520" cy="3243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234359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325728" y="12819104"/>
            <a:ext cx="1471832" cy="732368"/>
          </a:xfrm>
        </p:spPr>
        <p:txBody>
          <a:bodyPr/>
          <a:lstStyle/>
          <a:p>
            <a:fld id="{276DAB03-871B-E148-BD57-366A2516DE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91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15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25296" y="3200400"/>
            <a:ext cx="18564933" cy="960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4267"/>
              </a:spcAft>
              <a:buNone/>
              <a:defRPr sz="7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0">
              <a:spcBef>
                <a:spcPts val="0"/>
              </a:spcBef>
              <a:spcAft>
                <a:spcPts val="2667"/>
              </a:spcAft>
              <a:buNone/>
              <a:defRPr sz="6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984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44952" indent="0">
              <a:spcBef>
                <a:spcPts val="267"/>
              </a:spcBef>
              <a:spcAft>
                <a:spcPts val="1600"/>
              </a:spcAft>
              <a:buNone/>
              <a:defRPr sz="54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70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579840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rgbClr val="13294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Citation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0D0FF-77DD-2F4C-B4D7-089ACC9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7" y="1005840"/>
            <a:ext cx="17181974" cy="1828800"/>
          </a:xfrm>
          <a:prstGeom prst="rect">
            <a:avLst/>
          </a:prstGeom>
        </p:spPr>
        <p:txBody>
          <a:bodyPr/>
          <a:lstStyle>
            <a:lvl1pPr algn="l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19611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25295" y="4572000"/>
            <a:ext cx="12344400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20638">
              <a:spcBef>
                <a:spcPts val="192"/>
              </a:spcBef>
              <a:spcAft>
                <a:spcPts val="4267"/>
              </a:spcAft>
              <a:buNone/>
              <a:tabLst/>
              <a:defRPr sz="7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06500" indent="12700">
              <a:spcBef>
                <a:spcPts val="267"/>
              </a:spcBef>
              <a:spcAft>
                <a:spcPts val="3200"/>
              </a:spcAft>
              <a:buNone/>
              <a:tabLst/>
              <a:defRPr sz="6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413000" indent="25400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60775" indent="-317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867275" indent="952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13716000" cy="3246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5120964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76247" y="4572000"/>
            <a:ext cx="12344400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0638" indent="-20638" algn="r">
              <a:spcBef>
                <a:spcPts val="192"/>
              </a:spcBef>
              <a:spcAft>
                <a:spcPts val="4267"/>
              </a:spcAft>
              <a:buNone/>
              <a:tabLst/>
              <a:defRPr sz="7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06500" indent="12700" algn="r">
              <a:spcBef>
                <a:spcPts val="267"/>
              </a:spcBef>
              <a:spcAft>
                <a:spcPts val="3200"/>
              </a:spcAft>
              <a:buNone/>
              <a:tabLst/>
              <a:defRPr sz="6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413000" indent="25400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60775" indent="-3175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867275" indent="0" algn="r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647" y="1005840"/>
            <a:ext cx="13716000" cy="3246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96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 algn="r">
              <a:buNone/>
              <a:defRPr sz="25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36994562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SESSION - Seated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1154" y="4249083"/>
            <a:ext cx="16733520" cy="867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4267"/>
              </a:spcAft>
              <a:buNone/>
              <a:defRPr sz="7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0">
              <a:spcBef>
                <a:spcPts val="0"/>
              </a:spcBef>
              <a:spcAft>
                <a:spcPts val="2667"/>
              </a:spcAft>
              <a:buNone/>
              <a:defRPr sz="6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984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44952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70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150" y="1005840"/>
            <a:ext cx="16733520" cy="3243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28311908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861C02-5426-4E4E-A31C-0977809591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0665" y="623161"/>
            <a:ext cx="5085080" cy="14490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4E50C0E-6F71-4A42-8CEA-06B64C9D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b" anchorCtr="0"/>
          <a:lstStyle>
            <a:lvl1pPr algn="l">
              <a:defRPr sz="8800" b="1" i="0" spc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1429802-FA42-EF4A-9F86-8026342FCC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6600" b="0" i="0" spc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/>
              <a:t>Module or Week #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438531-946C-AB4B-A5B0-59B300CC2A0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868542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482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t"/>
          <a:lstStyle>
            <a:lvl1pPr algn="l">
              <a:defRPr sz="88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35068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F179CE-89D1-4E9B-BAFB-55138EC6F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640" y="3394089"/>
            <a:ext cx="2883277" cy="28638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B39FC-57F1-4889-AA5A-6BEA18A05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522" y="1078992"/>
            <a:ext cx="22488278" cy="1133476"/>
          </a:xfrm>
        </p:spPr>
        <p:txBody>
          <a:bodyPr/>
          <a:lstStyle>
            <a:lvl1pPr marL="0" indent="0">
              <a:buFontTx/>
              <a:buNone/>
              <a:defRPr sz="5600" b="1"/>
            </a:lvl1pPr>
          </a:lstStyle>
          <a:p>
            <a:pPr lvl="0"/>
            <a:r>
              <a:rPr lang="en-US"/>
              <a:t>Team members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7E2709-70A7-4569-971B-73F4DBFC2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9052" y="3394076"/>
            <a:ext cx="5958192" cy="25171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0">
                <a:latin typeface="+mn-lt"/>
                <a:cs typeface="Arial" panose="020B0604020202020204" pitchFamily="34" charset="0"/>
              </a:defRPr>
            </a:lvl1pPr>
            <a:lvl2pPr marL="311142" indent="0">
              <a:buFontTx/>
              <a:buNone/>
              <a:defRPr sz="3600"/>
            </a:lvl2pPr>
            <a:lvl3pPr marL="603236" indent="0">
              <a:buFontTx/>
              <a:buNone/>
              <a:defRPr sz="3600"/>
            </a:lvl3pPr>
            <a:lvl4pPr marL="859514" indent="0">
              <a:buFontTx/>
              <a:buNone/>
              <a:defRPr sz="3600"/>
            </a:lvl4pPr>
            <a:lvl5pPr marL="1115540" indent="0">
              <a:buFontTx/>
              <a:buNone/>
              <a:defRPr sz="3600"/>
            </a:lvl5pPr>
          </a:lstStyle>
          <a:p>
            <a:r>
              <a:rPr lang="en-US" b="1"/>
              <a:t>John Doe</a:t>
            </a:r>
          </a:p>
          <a:p>
            <a:r>
              <a:rPr lang="en-US"/>
              <a:t>Partner</a:t>
            </a:r>
          </a:p>
          <a:p>
            <a:r>
              <a:rPr lang="en-US" sz="3600"/>
              <a:t>+1 234 234 2345</a:t>
            </a:r>
          </a:p>
          <a:p>
            <a:r>
              <a:rPr lang="en-US" sz="3600"/>
              <a:t>john.doe@crowe.com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94080992-77D8-430F-8D4F-A106AA28E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640" y="7456041"/>
            <a:ext cx="2883277" cy="28638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6EA76E-C094-49C5-9AE2-512259A5C2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29052" y="7456028"/>
            <a:ext cx="5958192" cy="25171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0">
                <a:latin typeface="+mn-lt"/>
                <a:cs typeface="Arial" panose="020B0604020202020204" pitchFamily="34" charset="0"/>
              </a:defRPr>
            </a:lvl1pPr>
            <a:lvl2pPr marL="311142" indent="0">
              <a:buFontTx/>
              <a:buNone/>
              <a:defRPr sz="3600"/>
            </a:lvl2pPr>
            <a:lvl3pPr marL="603236" indent="0">
              <a:buFontTx/>
              <a:buNone/>
              <a:defRPr sz="3600"/>
            </a:lvl3pPr>
            <a:lvl4pPr marL="859514" indent="0">
              <a:buFontTx/>
              <a:buNone/>
              <a:defRPr sz="3600"/>
            </a:lvl4pPr>
            <a:lvl5pPr marL="1115540" indent="0">
              <a:buFontTx/>
              <a:buNone/>
              <a:defRPr sz="3600"/>
            </a:lvl5pPr>
          </a:lstStyle>
          <a:p>
            <a:r>
              <a:rPr lang="en-US" b="1"/>
              <a:t>John Doe</a:t>
            </a:r>
          </a:p>
          <a:p>
            <a:r>
              <a:rPr lang="en-US"/>
              <a:t>Partner</a:t>
            </a:r>
          </a:p>
          <a:p>
            <a:r>
              <a:rPr lang="en-US" sz="3600"/>
              <a:t>+1 234 234 2345</a:t>
            </a:r>
          </a:p>
          <a:p>
            <a:r>
              <a:rPr lang="en-US" sz="3600"/>
              <a:t>john.doe@crowe.com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91FEBEC3-8FC9-4F25-B0BB-21996F573B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50520" y="3394089"/>
            <a:ext cx="2883277" cy="28638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511BC10-3ADD-4CC0-861C-34AE0EC9F8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99933" y="3394076"/>
            <a:ext cx="5958192" cy="25171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0">
                <a:latin typeface="+mn-lt"/>
                <a:cs typeface="Arial" panose="020B0604020202020204" pitchFamily="34" charset="0"/>
              </a:defRPr>
            </a:lvl1pPr>
            <a:lvl2pPr marL="311142" indent="0">
              <a:buFontTx/>
              <a:buNone/>
              <a:defRPr sz="3600"/>
            </a:lvl2pPr>
            <a:lvl3pPr marL="603236" indent="0">
              <a:buFontTx/>
              <a:buNone/>
              <a:defRPr sz="3600"/>
            </a:lvl3pPr>
            <a:lvl4pPr marL="859514" indent="0">
              <a:buFontTx/>
              <a:buNone/>
              <a:defRPr sz="3600"/>
            </a:lvl4pPr>
            <a:lvl5pPr marL="1115540" indent="0">
              <a:buFontTx/>
              <a:buNone/>
              <a:defRPr sz="3600"/>
            </a:lvl5pPr>
          </a:lstStyle>
          <a:p>
            <a:r>
              <a:rPr lang="en-US" b="1"/>
              <a:t>John Doe</a:t>
            </a:r>
          </a:p>
          <a:p>
            <a:r>
              <a:rPr lang="en-US"/>
              <a:t>Partner</a:t>
            </a:r>
          </a:p>
          <a:p>
            <a:r>
              <a:rPr lang="en-US" sz="3600"/>
              <a:t>+1 234 234 2345</a:t>
            </a:r>
          </a:p>
          <a:p>
            <a:r>
              <a:rPr lang="en-US" sz="3600"/>
              <a:t>john.doe@crowe.com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DA47E9E5-DC68-4BFE-99DF-3D9F209C4B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50520" y="7456041"/>
            <a:ext cx="2883277" cy="28638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5687B2F0-9956-4448-9101-D9DB3BEE9B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99933" y="7456028"/>
            <a:ext cx="5958192" cy="251716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0">
                <a:latin typeface="+mn-lt"/>
                <a:cs typeface="Arial" panose="020B0604020202020204" pitchFamily="34" charset="0"/>
              </a:defRPr>
            </a:lvl1pPr>
            <a:lvl2pPr marL="311142" indent="0">
              <a:buFontTx/>
              <a:buNone/>
              <a:defRPr sz="3600"/>
            </a:lvl2pPr>
            <a:lvl3pPr marL="603236" indent="0">
              <a:buFontTx/>
              <a:buNone/>
              <a:defRPr sz="3600"/>
            </a:lvl3pPr>
            <a:lvl4pPr marL="859514" indent="0">
              <a:buFontTx/>
              <a:buNone/>
              <a:defRPr sz="3600"/>
            </a:lvl4pPr>
            <a:lvl5pPr marL="1115540" indent="0">
              <a:buFontTx/>
              <a:buNone/>
              <a:defRPr sz="3600"/>
            </a:lvl5pPr>
          </a:lstStyle>
          <a:p>
            <a:r>
              <a:rPr lang="en-US" b="1"/>
              <a:t>John Doe</a:t>
            </a:r>
          </a:p>
          <a:p>
            <a:r>
              <a:rPr lang="en-US"/>
              <a:t>Partner</a:t>
            </a:r>
          </a:p>
          <a:p>
            <a:r>
              <a:rPr lang="en-US" sz="3600"/>
              <a:t>+1 234 234 2345</a:t>
            </a:r>
          </a:p>
          <a:p>
            <a:r>
              <a:rPr lang="en-US" sz="3600"/>
              <a:t>john.doe@crowe.com</a:t>
            </a:r>
          </a:p>
        </p:txBody>
      </p:sp>
    </p:spTree>
    <p:extLst>
      <p:ext uri="{BB962C8B-B14F-4D97-AF65-F5344CB8AC3E}">
        <p14:creationId xmlns:p14="http://schemas.microsoft.com/office/powerpoint/2010/main" val="245608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861C02-5426-4E4E-A31C-0977809591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0665" y="623161"/>
            <a:ext cx="5085080" cy="14490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4E50C0E-6F71-4A42-8CEA-06B64C9D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b" anchorCtr="0"/>
          <a:lstStyle>
            <a:lvl1pPr algn="l">
              <a:defRPr sz="8800" b="1" i="0" spc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1429802-FA42-EF4A-9F86-8026342FCC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6600" b="0" i="0" spc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438531-946C-AB4B-A5B0-59B300CC2A0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349232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19D73FB-909B-4AA2-A91D-088BBEE4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9" y="1079003"/>
            <a:ext cx="22552040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39906D-EA40-4DFF-A950-FE50F251E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528" y="3657600"/>
            <a:ext cx="22551786" cy="897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5041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43343" y="3428347"/>
            <a:ext cx="22015720" cy="4097296"/>
          </a:xfrm>
          <a:prstGeom prst="rect">
            <a:avLst/>
          </a:prstGeom>
        </p:spPr>
        <p:txBody>
          <a:bodyPr anchor="t"/>
          <a:lstStyle>
            <a:lvl1pPr algn="l">
              <a:defRPr sz="88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353" y="7525652"/>
            <a:ext cx="22015717" cy="30000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Module or Week #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43355" y="11121222"/>
            <a:ext cx="22015717" cy="13615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4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1626009" indent="0">
              <a:buNone/>
              <a:defRPr sz="7113" b="1"/>
            </a:lvl2pPr>
            <a:lvl3pPr marL="3252012" indent="0">
              <a:buNone/>
              <a:defRPr sz="6401" b="1"/>
            </a:lvl3pPr>
            <a:lvl4pPr marL="4878020" indent="0">
              <a:buNone/>
              <a:defRPr sz="5689" b="1"/>
            </a:lvl4pPr>
            <a:lvl5pPr marL="6504026" indent="0">
              <a:buNone/>
              <a:defRPr sz="5689" b="1"/>
            </a:lvl5pPr>
            <a:lvl6pPr marL="8130032" indent="0">
              <a:buNone/>
              <a:defRPr sz="5689" b="1"/>
            </a:lvl6pPr>
            <a:lvl7pPr marL="9756041" indent="0">
              <a:buNone/>
              <a:defRPr sz="5689" b="1"/>
            </a:lvl7pPr>
            <a:lvl8pPr marL="11382044" indent="0">
              <a:buNone/>
              <a:defRPr sz="5689" b="1"/>
            </a:lvl8pPr>
            <a:lvl9pPr marL="13008052" indent="0">
              <a:buNone/>
              <a:defRPr sz="5689" b="1"/>
            </a:lvl9pPr>
          </a:lstStyle>
          <a:p>
            <a:pPr lvl="0"/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156838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 on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25296" y="3200400"/>
            <a:ext cx="18564933" cy="960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spcBef>
                <a:spcPts val="0"/>
              </a:spcBef>
              <a:spcAft>
                <a:spcPts val="4267"/>
              </a:spcAft>
              <a:buNone/>
              <a:defRPr sz="7401">
                <a:solidFill>
                  <a:srgbClr val="1228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0">
              <a:spcBef>
                <a:spcPts val="0"/>
              </a:spcBef>
              <a:spcAft>
                <a:spcPts val="2667"/>
              </a:spcAft>
              <a:buNone/>
              <a:defRPr sz="6401">
                <a:solidFill>
                  <a:srgbClr val="1228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984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rgbClr val="1228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44952" indent="0">
              <a:spcBef>
                <a:spcPts val="267"/>
              </a:spcBef>
              <a:spcAft>
                <a:spcPts val="1600"/>
              </a:spcAft>
              <a:buNone/>
              <a:defRPr sz="5401" spc="0">
                <a:solidFill>
                  <a:srgbClr val="1228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70248" indent="0">
              <a:spcBef>
                <a:spcPts val="267"/>
              </a:spcBef>
              <a:spcAft>
                <a:spcPts val="1600"/>
              </a:spcAft>
              <a:buNone/>
              <a:defRPr sz="5401">
                <a:solidFill>
                  <a:srgbClr val="1228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579840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rgbClr val="13294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0D0FF-77DD-2F4C-B4D7-089ACC9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18564933" cy="1828800"/>
          </a:xfrm>
          <a:prstGeom prst="rect">
            <a:avLst/>
          </a:prstGeom>
        </p:spPr>
        <p:txBody>
          <a:bodyPr/>
          <a:lstStyle>
            <a:lvl1pPr algn="l">
              <a:defRPr sz="9600" b="1">
                <a:solidFill>
                  <a:srgbClr val="1228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73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 on Instruct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EEFD8-D5D5-0947-9D3C-AF1FB55707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25295" y="4572000"/>
            <a:ext cx="12344400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20638">
              <a:spcBef>
                <a:spcPts val="192"/>
              </a:spcBef>
              <a:spcAft>
                <a:spcPts val="4267"/>
              </a:spcAft>
              <a:buNone/>
              <a:tabLst/>
              <a:defRPr sz="7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06500" indent="12700">
              <a:spcBef>
                <a:spcPts val="267"/>
              </a:spcBef>
              <a:spcAft>
                <a:spcPts val="3200"/>
              </a:spcAft>
              <a:buNone/>
              <a:tabLst/>
              <a:defRPr sz="6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413000" indent="25400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660775" indent="-317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867275" indent="9525">
              <a:spcBef>
                <a:spcPts val="267"/>
              </a:spcBef>
              <a:spcAft>
                <a:spcPts val="1600"/>
              </a:spcAft>
              <a:buNone/>
              <a:tabLst/>
              <a:defRPr sz="540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042B6-CAB7-3846-8466-8260AB8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13716000" cy="3246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210522-D06D-3B45-8E45-095BD2E9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68" y="12928601"/>
            <a:ext cx="21601279" cy="787400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Citation</a:t>
            </a:r>
          </a:p>
        </p:txBody>
      </p:sp>
    </p:spTree>
    <p:extLst>
      <p:ext uri="{BB962C8B-B14F-4D97-AF65-F5344CB8AC3E}">
        <p14:creationId xmlns:p14="http://schemas.microsoft.com/office/powerpoint/2010/main" val="90426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df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emf"/><Relationship Id="rId5" Type="http://schemas.openxmlformats.org/officeDocument/2006/relationships/image" Target="../media/image7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emf"/><Relationship Id="rId5" Type="http://schemas.openxmlformats.org/officeDocument/2006/relationships/image" Target="../media/image8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emf"/><Relationship Id="rId4" Type="http://schemas.openxmlformats.org/officeDocument/2006/relationships/image" Target="../media/image9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emf"/><Relationship Id="rId4" Type="http://schemas.openxmlformats.org/officeDocument/2006/relationships/image" Target="../media/image1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.tiff"/><Relationship Id="rId4" Type="http://schemas.openxmlformats.org/officeDocument/2006/relationships/image" Target="../media/image1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66FD1-0DBA-D14E-9670-9C31E938D53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617" y="0"/>
            <a:ext cx="24384000" cy="137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7C34E-537A-A848-8B88-63D216664FA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3192156" y="731501"/>
            <a:ext cx="438912" cy="633983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14EC29C-85D6-4EE0-8308-93F8C866735D}"/>
              </a:ext>
            </a:extLst>
          </p:cNvPr>
          <p:cNvSpPr txBox="1">
            <a:spLocks/>
          </p:cNvSpPr>
          <p:nvPr userDrawn="1"/>
        </p:nvSpPr>
        <p:spPr>
          <a:xfrm>
            <a:off x="18561962" y="127762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846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8469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6938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5407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3876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2345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0814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29282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47751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7F465-7C28-4CF9-BA1B-BC4227CCEE82}" type="slidenum">
              <a:rPr lang="en-US" sz="4400" smtClean="0">
                <a:solidFill>
                  <a:schemeClr val="bg1"/>
                </a:solidFill>
              </a:rPr>
              <a:pPr/>
              <a:t>‹#›</a:t>
            </a:fld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58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851" r:id="rId2"/>
    <p:sldLayoutId id="2147483853" r:id="rId3"/>
    <p:sldLayoutId id="2147483903" r:id="rId4"/>
    <p:sldLayoutId id="2147483892" r:id="rId5"/>
    <p:sldLayoutId id="2147483849" r:id="rId6"/>
    <p:sldLayoutId id="2147483920" r:id="rId7"/>
  </p:sldLayoutIdLst>
  <p:hf hdr="0" dt="0"/>
  <p:txStyles>
    <p:titleStyle>
      <a:lvl1pPr algn="ctr" defTabSz="1219536" rtl="0" eaLnBrk="1" latinLnBrk="0" hangingPunct="1">
        <a:spcBef>
          <a:spcPct val="0"/>
        </a:spcBef>
        <a:buNone/>
        <a:defRPr sz="11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650" indent="-914650" algn="l" defTabSz="1219536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744" indent="-762213" algn="l" defTabSz="1219536" rtl="0" eaLnBrk="1" latinLnBrk="0" hangingPunct="1">
        <a:spcBef>
          <a:spcPct val="20000"/>
        </a:spcBef>
        <a:buFont typeface="Arial"/>
        <a:buChar char="–"/>
        <a:defRPr sz="7470" kern="1200">
          <a:solidFill>
            <a:schemeClr val="tx1"/>
          </a:solidFill>
          <a:latin typeface="+mn-lt"/>
          <a:ea typeface="+mn-ea"/>
          <a:cs typeface="+mn-cs"/>
        </a:defRPr>
      </a:lvl2pPr>
      <a:lvl3pPr marL="3048837" indent="-609770" algn="l" defTabSz="1219536" rtl="0" eaLnBrk="1" latinLnBrk="0" hangingPunct="1">
        <a:spcBef>
          <a:spcPct val="20000"/>
        </a:spcBef>
        <a:buFont typeface="Arial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8373" indent="-609770" algn="l" defTabSz="1219536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7910" indent="-609770" algn="l" defTabSz="1219536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7444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6980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6517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6053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536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907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60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814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7679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7211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674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628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8378550" y="705208"/>
            <a:ext cx="5004790" cy="106859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4" y="12908335"/>
            <a:ext cx="631642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14E90A8-52CE-084C-AD4E-1432DC390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80" y="12880063"/>
            <a:ext cx="7722605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33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12" name="Picture 11" descr="Blonde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pic>
        <p:nvPicPr>
          <p:cNvPr id="16" name="Picture 15" descr="G_LeftOrngRevers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09680" y="705208"/>
            <a:ext cx="5710167" cy="1219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cxnSp>
        <p:nvCxnSpPr>
          <p:cNvPr id="10" name="Straight Connector 9"/>
          <p:cNvCxnSpPr/>
          <p:nvPr userDrawn="1"/>
        </p:nvCxnSpPr>
        <p:spPr>
          <a:xfrm>
            <a:off x="0" y="13711765"/>
            <a:ext cx="24387175" cy="4235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21394043" y="12879935"/>
            <a:ext cx="2420760" cy="732365"/>
          </a:xfrm>
          <a:prstGeom prst="rect">
            <a:avLst/>
          </a:prstGeom>
        </p:spPr>
        <p:txBody>
          <a:bodyPr vert="horz" lIns="243840" tIns="121920" rIns="243840" bIns="1219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7BDFC-D669-8440-B7BA-3FA57A3A47C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hf hdr="0" dt="0"/>
  <p:txStyles>
    <p:titleStyle>
      <a:lvl1pPr algn="ctr" defTabSz="1219215" rtl="0" eaLnBrk="1" latinLnBrk="0" hangingPunct="1"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11" indent="-914411" algn="l" defTabSz="1219215" rtl="0" eaLnBrk="1" latinLnBrk="0" hangingPunct="1">
        <a:spcBef>
          <a:spcPct val="20000"/>
        </a:spcBef>
        <a:buFont typeface="Arial"/>
        <a:buChar char="•"/>
        <a:defRPr sz="8533" kern="1200">
          <a:solidFill>
            <a:schemeClr val="tx1"/>
          </a:solidFill>
          <a:latin typeface="+mn-lt"/>
          <a:ea typeface="+mn-ea"/>
          <a:cs typeface="+mn-cs"/>
        </a:defRPr>
      </a:lvl1pPr>
      <a:lvl2pPr marL="1981225" indent="-762010" algn="l" defTabSz="1219215" rtl="0" eaLnBrk="1" latinLnBrk="0" hangingPunct="1">
        <a:spcBef>
          <a:spcPct val="20000"/>
        </a:spcBef>
        <a:buFont typeface="Arial"/>
        <a:buChar char="–"/>
        <a:defRPr sz="7467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1219215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1219215" rtl="0" eaLnBrk="1" latinLnBrk="0" hangingPunct="1">
        <a:spcBef>
          <a:spcPct val="20000"/>
        </a:spcBef>
        <a:buFont typeface="Arial"/>
        <a:buChar char="–"/>
        <a:defRPr sz="5333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1219215" rtl="0" eaLnBrk="1" latinLnBrk="0" hangingPunct="1">
        <a:spcBef>
          <a:spcPct val="20000"/>
        </a:spcBef>
        <a:buFont typeface="Arial"/>
        <a:buChar char="»"/>
        <a:defRPr sz="5333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1219215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1219215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1219215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1219215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121921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121921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121921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121921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121921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121921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121921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121921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66FD1-0DBA-D14E-9670-9C31E938D53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617" y="0"/>
            <a:ext cx="24384000" cy="137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7C34E-537A-A848-8B88-63D216664FA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3192156" y="731501"/>
            <a:ext cx="438912" cy="63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</p:sldLayoutIdLst>
  <p:hf hdr="0" ftr="0" dt="0"/>
  <p:txStyles>
    <p:titleStyle>
      <a:lvl1pPr algn="ctr" defTabSz="1219536" rtl="0" eaLnBrk="1" latinLnBrk="0" hangingPunct="1">
        <a:spcBef>
          <a:spcPct val="0"/>
        </a:spcBef>
        <a:buNone/>
        <a:defRPr sz="11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650" indent="-914650" algn="l" defTabSz="1219536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744" indent="-762213" algn="l" defTabSz="1219536" rtl="0" eaLnBrk="1" latinLnBrk="0" hangingPunct="1">
        <a:spcBef>
          <a:spcPct val="20000"/>
        </a:spcBef>
        <a:buFont typeface="Arial"/>
        <a:buChar char="–"/>
        <a:defRPr sz="7470" kern="1200">
          <a:solidFill>
            <a:schemeClr val="tx1"/>
          </a:solidFill>
          <a:latin typeface="+mn-lt"/>
          <a:ea typeface="+mn-ea"/>
          <a:cs typeface="+mn-cs"/>
        </a:defRPr>
      </a:lvl2pPr>
      <a:lvl3pPr marL="3048837" indent="-609770" algn="l" defTabSz="1219536" rtl="0" eaLnBrk="1" latinLnBrk="0" hangingPunct="1">
        <a:spcBef>
          <a:spcPct val="20000"/>
        </a:spcBef>
        <a:buFont typeface="Arial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8373" indent="-609770" algn="l" defTabSz="1219536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7910" indent="-609770" algn="l" defTabSz="1219536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7444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6980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6517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6053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536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907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60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814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7679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7211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674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628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66FD1-0DBA-D14E-9670-9C31E938D53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617" y="0"/>
            <a:ext cx="24384000" cy="137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7C34E-537A-A848-8B88-63D216664FA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3192156" y="731501"/>
            <a:ext cx="438912" cy="633983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14EC29C-85D6-4EE0-8308-93F8C866735D}"/>
              </a:ext>
            </a:extLst>
          </p:cNvPr>
          <p:cNvSpPr txBox="1">
            <a:spLocks/>
          </p:cNvSpPr>
          <p:nvPr userDrawn="1"/>
        </p:nvSpPr>
        <p:spPr>
          <a:xfrm>
            <a:off x="18561962" y="127762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846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8469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6938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5407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3876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2345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0814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29282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47751" algn="l" defTabSz="1218469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7F465-7C28-4CF9-BA1B-BC4227CCEE82}" type="slidenum">
              <a:rPr lang="en-US" sz="4400" smtClean="0">
                <a:solidFill>
                  <a:schemeClr val="bg1"/>
                </a:solidFill>
              </a:rPr>
              <a:pPr/>
              <a:t>‹#›</a:t>
            </a:fld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0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</p:sldLayoutIdLst>
  <p:hf hdr="0" dt="0"/>
  <p:txStyles>
    <p:titleStyle>
      <a:lvl1pPr algn="ctr" defTabSz="1219536" rtl="0" eaLnBrk="1" latinLnBrk="0" hangingPunct="1">
        <a:spcBef>
          <a:spcPct val="0"/>
        </a:spcBef>
        <a:buNone/>
        <a:defRPr sz="11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650" indent="-914650" algn="l" defTabSz="1219536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744" indent="-762213" algn="l" defTabSz="1219536" rtl="0" eaLnBrk="1" latinLnBrk="0" hangingPunct="1">
        <a:spcBef>
          <a:spcPct val="20000"/>
        </a:spcBef>
        <a:buFont typeface="Arial"/>
        <a:buChar char="–"/>
        <a:defRPr sz="7470" kern="1200">
          <a:solidFill>
            <a:schemeClr val="tx1"/>
          </a:solidFill>
          <a:latin typeface="+mn-lt"/>
          <a:ea typeface="+mn-ea"/>
          <a:cs typeface="+mn-cs"/>
        </a:defRPr>
      </a:lvl2pPr>
      <a:lvl3pPr marL="3048837" indent="-609770" algn="l" defTabSz="1219536" rtl="0" eaLnBrk="1" latinLnBrk="0" hangingPunct="1">
        <a:spcBef>
          <a:spcPct val="20000"/>
        </a:spcBef>
        <a:buFont typeface="Arial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8373" indent="-609770" algn="l" defTabSz="1219536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7910" indent="-609770" algn="l" defTabSz="1219536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7444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6980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6517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6053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536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907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60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814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7679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7211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674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628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49928-4C68-D144-8022-8B26E8258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5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</p:sldLayoutIdLst>
  <p:hf hdr="0" dt="0"/>
  <p:txStyles>
    <p:titleStyle>
      <a:lvl1pPr algn="ctr" defTabSz="1219536" rtl="0" eaLnBrk="1" latinLnBrk="0" hangingPunct="1">
        <a:spcBef>
          <a:spcPct val="0"/>
        </a:spcBef>
        <a:buNone/>
        <a:defRPr sz="11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650" indent="-914650" algn="l" defTabSz="1219536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744" indent="-762213" algn="l" defTabSz="1219536" rtl="0" eaLnBrk="1" latinLnBrk="0" hangingPunct="1">
        <a:spcBef>
          <a:spcPct val="20000"/>
        </a:spcBef>
        <a:buFont typeface="Arial"/>
        <a:buChar char="–"/>
        <a:defRPr sz="7470" kern="1200">
          <a:solidFill>
            <a:schemeClr val="tx1"/>
          </a:solidFill>
          <a:latin typeface="+mn-lt"/>
          <a:ea typeface="+mn-ea"/>
          <a:cs typeface="+mn-cs"/>
        </a:defRPr>
      </a:lvl2pPr>
      <a:lvl3pPr marL="3048837" indent="-609770" algn="l" defTabSz="1219536" rtl="0" eaLnBrk="1" latinLnBrk="0" hangingPunct="1">
        <a:spcBef>
          <a:spcPct val="20000"/>
        </a:spcBef>
        <a:buFont typeface="Arial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8373" indent="-609770" algn="l" defTabSz="1219536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7910" indent="-609770" algn="l" defTabSz="1219536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7444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6980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6517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6053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536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907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60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814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7679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7211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674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628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6D07FB-C458-0C45-9FA7-46A69AE3F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955CD-17CC-3D46-9EF4-F1319210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3F1B1C-AA77-744F-9997-F6AEB62D7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0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4" r:id="rId2"/>
    <p:sldLayoutId id="2147483912" r:id="rId3"/>
    <p:sldLayoutId id="21474839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i="0" kern="1200">
          <a:solidFill>
            <a:srgbClr val="12284C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.jp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30" y="0"/>
            <a:ext cx="24387175" cy="13716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030" y="0"/>
            <a:ext cx="24387175" cy="13716000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4" dirty="0">
              <a:solidFill>
                <a:srgbClr val="C4362C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37A5B8-7A2B-C44B-A9CA-7CAD69BE6E1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80665" y="623161"/>
            <a:ext cx="5085080" cy="14490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895" r:id="rId2"/>
    <p:sldLayoutId id="2147483878" r:id="rId3"/>
    <p:sldLayoutId id="2147483804" r:id="rId4"/>
    <p:sldLayoutId id="2147483715" r:id="rId5"/>
  </p:sldLayoutIdLst>
  <p:hf hdr="0" dt="0"/>
  <p:txStyles>
    <p:titleStyle>
      <a:lvl1pPr algn="ctr" defTabSz="1219536" rtl="0" eaLnBrk="1" latinLnBrk="0" hangingPunct="1">
        <a:spcBef>
          <a:spcPct val="0"/>
        </a:spcBef>
        <a:buNone/>
        <a:defRPr sz="11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650" indent="-914650" algn="l" defTabSz="1219536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744" indent="-762213" algn="l" defTabSz="1219536" rtl="0" eaLnBrk="1" latinLnBrk="0" hangingPunct="1">
        <a:spcBef>
          <a:spcPct val="20000"/>
        </a:spcBef>
        <a:buFont typeface="Arial"/>
        <a:buChar char="–"/>
        <a:defRPr sz="7470" kern="1200">
          <a:solidFill>
            <a:schemeClr val="tx1"/>
          </a:solidFill>
          <a:latin typeface="+mn-lt"/>
          <a:ea typeface="+mn-ea"/>
          <a:cs typeface="+mn-cs"/>
        </a:defRPr>
      </a:lvl2pPr>
      <a:lvl3pPr marL="3048837" indent="-609770" algn="l" defTabSz="1219536" rtl="0" eaLnBrk="1" latinLnBrk="0" hangingPunct="1">
        <a:spcBef>
          <a:spcPct val="20000"/>
        </a:spcBef>
        <a:buFont typeface="Arial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8373" indent="-609770" algn="l" defTabSz="1219536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7910" indent="-609770" algn="l" defTabSz="1219536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7444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6980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6517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6053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536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907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60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814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7679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7211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674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628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IF interior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30" y="0"/>
            <a:ext cx="24387175" cy="1371600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4" dirty="0">
              <a:solidFill>
                <a:srgbClr val="C4362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F7AB9-6FD1-3840-8D6E-BA530E37D45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80665" y="623161"/>
            <a:ext cx="5085080" cy="14490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7" r:id="rId2"/>
    <p:sldLayoutId id="2147483709" r:id="rId3"/>
  </p:sldLayoutIdLst>
  <p:hf hdr="0" dt="0"/>
  <p:txStyles>
    <p:titleStyle>
      <a:lvl1pPr algn="ctr" defTabSz="1219536" rtl="0" eaLnBrk="1" latinLnBrk="0" hangingPunct="1">
        <a:spcBef>
          <a:spcPct val="0"/>
        </a:spcBef>
        <a:buNone/>
        <a:defRPr sz="11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650" indent="-914650" algn="l" defTabSz="1219536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744" indent="-762213" algn="l" defTabSz="1219536" rtl="0" eaLnBrk="1" latinLnBrk="0" hangingPunct="1">
        <a:spcBef>
          <a:spcPct val="20000"/>
        </a:spcBef>
        <a:buFont typeface="Arial"/>
        <a:buChar char="–"/>
        <a:defRPr sz="7470" kern="1200">
          <a:solidFill>
            <a:schemeClr val="tx1"/>
          </a:solidFill>
          <a:latin typeface="+mn-lt"/>
          <a:ea typeface="+mn-ea"/>
          <a:cs typeface="+mn-cs"/>
        </a:defRPr>
      </a:lvl2pPr>
      <a:lvl3pPr marL="3048837" indent="-609770" algn="l" defTabSz="1219536" rtl="0" eaLnBrk="1" latinLnBrk="0" hangingPunct="1">
        <a:spcBef>
          <a:spcPct val="20000"/>
        </a:spcBef>
        <a:buFont typeface="Arial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8373" indent="-609770" algn="l" defTabSz="1219536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7910" indent="-609770" algn="l" defTabSz="1219536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7444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6980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6517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6053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536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907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60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814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7679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7211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674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628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72tmc-72dpi.jpg"/>
          <p:cNvPicPr>
            <a:picLocks noChangeAspect="1"/>
          </p:cNvPicPr>
          <p:nvPr userDrawn="1"/>
        </p:nvPicPr>
        <p:blipFill>
          <a:blip r:embed="rId5"/>
          <a:srcRect t="13798"/>
          <a:stretch>
            <a:fillRect/>
          </a:stretch>
        </p:blipFill>
        <p:spPr>
          <a:xfrm>
            <a:off x="0" y="9"/>
            <a:ext cx="24387175" cy="1370949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4" dirty="0">
              <a:solidFill>
                <a:srgbClr val="C4362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2B94D-C87B-1141-81CC-E12199DA0A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80665" y="623161"/>
            <a:ext cx="5085080" cy="14490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</p:sldLayoutIdLst>
  <p:txStyles>
    <p:titleStyle>
      <a:lvl1pPr algn="ctr" defTabSz="1219536" rtl="0" eaLnBrk="1" latinLnBrk="0" hangingPunct="1">
        <a:spcBef>
          <a:spcPct val="0"/>
        </a:spcBef>
        <a:buNone/>
        <a:defRPr sz="11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650" indent="-914650" algn="l" defTabSz="1219536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744" indent="-762213" algn="l" defTabSz="1219536" rtl="0" eaLnBrk="1" latinLnBrk="0" hangingPunct="1">
        <a:spcBef>
          <a:spcPct val="20000"/>
        </a:spcBef>
        <a:buFont typeface="Arial"/>
        <a:buChar char="–"/>
        <a:defRPr sz="7470" kern="1200">
          <a:solidFill>
            <a:schemeClr val="tx1"/>
          </a:solidFill>
          <a:latin typeface="+mn-lt"/>
          <a:ea typeface="+mn-ea"/>
          <a:cs typeface="+mn-cs"/>
        </a:defRPr>
      </a:lvl2pPr>
      <a:lvl3pPr marL="3048837" indent="-609770" algn="l" defTabSz="1219536" rtl="0" eaLnBrk="1" latinLnBrk="0" hangingPunct="1">
        <a:spcBef>
          <a:spcPct val="20000"/>
        </a:spcBef>
        <a:buFont typeface="Arial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8373" indent="-609770" algn="l" defTabSz="1219536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7910" indent="-609770" algn="l" defTabSz="1219536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7444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6980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6517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6053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536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907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60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814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7679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7211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674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628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04 tmc.jpg"/>
          <p:cNvPicPr>
            <a:picLocks noChangeAspect="1"/>
          </p:cNvPicPr>
          <p:nvPr userDrawn="1"/>
        </p:nvPicPr>
        <p:blipFill>
          <a:blip r:embed="rId4"/>
          <a:srcRect l="517" t="3221" b="9662"/>
          <a:stretch>
            <a:fillRect/>
          </a:stretch>
        </p:blipFill>
        <p:spPr>
          <a:xfrm>
            <a:off x="0" y="1"/>
            <a:ext cx="24387048" cy="1370536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4" dirty="0">
              <a:solidFill>
                <a:srgbClr val="C4362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33CE-6EAC-E84A-8946-5170690D1B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80665" y="623161"/>
            <a:ext cx="5085080" cy="14490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7" r:id="rId2"/>
  </p:sldLayoutIdLst>
  <p:txStyles>
    <p:titleStyle>
      <a:lvl1pPr algn="ctr" defTabSz="1219536" rtl="0" eaLnBrk="1" latinLnBrk="0" hangingPunct="1">
        <a:spcBef>
          <a:spcPct val="0"/>
        </a:spcBef>
        <a:buNone/>
        <a:defRPr sz="11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650" indent="-914650" algn="l" defTabSz="1219536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744" indent="-762213" algn="l" defTabSz="1219536" rtl="0" eaLnBrk="1" latinLnBrk="0" hangingPunct="1">
        <a:spcBef>
          <a:spcPct val="20000"/>
        </a:spcBef>
        <a:buFont typeface="Arial"/>
        <a:buChar char="–"/>
        <a:defRPr sz="7470" kern="1200">
          <a:solidFill>
            <a:schemeClr val="tx1"/>
          </a:solidFill>
          <a:latin typeface="+mn-lt"/>
          <a:ea typeface="+mn-ea"/>
          <a:cs typeface="+mn-cs"/>
        </a:defRPr>
      </a:lvl2pPr>
      <a:lvl3pPr marL="3048837" indent="-609770" algn="l" defTabSz="1219536" rtl="0" eaLnBrk="1" latinLnBrk="0" hangingPunct="1">
        <a:spcBef>
          <a:spcPct val="20000"/>
        </a:spcBef>
        <a:buFont typeface="Arial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8373" indent="-609770" algn="l" defTabSz="1219536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7910" indent="-609770" algn="l" defTabSz="1219536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7444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6980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6517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6053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536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907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60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814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7679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7211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674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628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tmc-72dpi.jpg"/>
          <p:cNvPicPr>
            <a:picLocks noChangeAspect="1"/>
          </p:cNvPicPr>
          <p:nvPr userDrawn="1"/>
        </p:nvPicPr>
        <p:blipFill>
          <a:blip r:embed="rId4"/>
          <a:srcRect l="652" t="8471" b="1059"/>
          <a:stretch>
            <a:fillRect/>
          </a:stretch>
        </p:blipFill>
        <p:spPr>
          <a:xfrm>
            <a:off x="0" y="0"/>
            <a:ext cx="24387048" cy="1369153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84A27">
              <a:alpha val="6745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4" dirty="0">
              <a:solidFill>
                <a:srgbClr val="C4362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A80C4-ECCD-7B4B-B1BB-7384D8F556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80665" y="623152"/>
            <a:ext cx="5085080" cy="14490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4" r:id="rId2"/>
  </p:sldLayoutIdLst>
  <p:txStyles>
    <p:titleStyle>
      <a:lvl1pPr algn="ctr" defTabSz="1219536" rtl="0" eaLnBrk="1" latinLnBrk="0" hangingPunct="1">
        <a:spcBef>
          <a:spcPct val="0"/>
        </a:spcBef>
        <a:buNone/>
        <a:defRPr sz="11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650" indent="-914650" algn="l" defTabSz="1219536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744" indent="-762213" algn="l" defTabSz="1219536" rtl="0" eaLnBrk="1" latinLnBrk="0" hangingPunct="1">
        <a:spcBef>
          <a:spcPct val="20000"/>
        </a:spcBef>
        <a:buFont typeface="Arial"/>
        <a:buChar char="–"/>
        <a:defRPr sz="7470" kern="1200">
          <a:solidFill>
            <a:schemeClr val="tx1"/>
          </a:solidFill>
          <a:latin typeface="+mn-lt"/>
          <a:ea typeface="+mn-ea"/>
          <a:cs typeface="+mn-cs"/>
        </a:defRPr>
      </a:lvl2pPr>
      <a:lvl3pPr marL="3048837" indent="-609770" algn="l" defTabSz="1219536" rtl="0" eaLnBrk="1" latinLnBrk="0" hangingPunct="1">
        <a:spcBef>
          <a:spcPct val="20000"/>
        </a:spcBef>
        <a:buFont typeface="Arial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8373" indent="-609770" algn="l" defTabSz="1219536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7910" indent="-609770" algn="l" defTabSz="1219536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7444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6980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6517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6053" indent="-609770" algn="l" defTabSz="1219536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536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9070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60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814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7679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7211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6747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6283" algn="l" defTabSz="121953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I-02-180504-444.jpg"/>
          <p:cNvPicPr>
            <a:picLocks noChangeAspect="1"/>
          </p:cNvPicPr>
          <p:nvPr userDrawn="1"/>
        </p:nvPicPr>
        <p:blipFill>
          <a:blip r:embed="rId4">
            <a:alphaModFix amt="9000"/>
          </a:blip>
          <a:srcRect t="1200" b="14640"/>
          <a:stretch>
            <a:fillRect/>
          </a:stretch>
        </p:blipFill>
        <p:spPr>
          <a:xfrm>
            <a:off x="1" y="-29609"/>
            <a:ext cx="24405583" cy="136810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0334"/>
            <a:ext cx="2194845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13711767"/>
            <a:ext cx="24387175" cy="4234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lock I blue.tif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338252" y="401245"/>
            <a:ext cx="562723" cy="812538"/>
          </a:xfrm>
          <a:prstGeom prst="rect">
            <a:avLst/>
          </a:prstGeom>
        </p:spPr>
      </p:pic>
      <p:sp>
        <p:nvSpPr>
          <p:cNvPr id="12" name="Slide Number Placeholder 4"/>
          <p:cNvSpPr txBox="1">
            <a:spLocks/>
          </p:cNvSpPr>
          <p:nvPr userDrawn="1"/>
        </p:nvSpPr>
        <p:spPr>
          <a:xfrm>
            <a:off x="17958392" y="12859031"/>
            <a:ext cx="5942582" cy="732366"/>
          </a:xfrm>
          <a:prstGeom prst="rect">
            <a:avLst/>
          </a:prstGeom>
        </p:spPr>
        <p:txBody>
          <a:bodyPr vert="horz" lIns="243840" tIns="121920" rIns="243840" bIns="121920" rtlCol="0" anchor="ctr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371618-E540-EB4F-9DE3-B49D95CA0EC7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8386" y="12854571"/>
            <a:ext cx="6986764" cy="7323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34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1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</p:sldLayoutIdLst>
  <p:hf hdr="0" dt="0"/>
  <p:txStyles>
    <p:titleStyle>
      <a:lvl1pPr algn="ctr" defTabSz="1219170" rtl="0" eaLnBrk="1" latinLnBrk="0" hangingPunct="1">
        <a:spcBef>
          <a:spcPct val="0"/>
        </a:spcBef>
        <a:buNone/>
        <a:defRPr sz="117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378" indent="-914378" algn="l" defTabSz="1219170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150" indent="-761980" algn="l" defTabSz="1219170" rtl="0" eaLnBrk="1" latinLnBrk="0" hangingPunct="1">
        <a:spcBef>
          <a:spcPct val="20000"/>
        </a:spcBef>
        <a:buFont typeface="Arial"/>
        <a:buChar char="–"/>
        <a:defRPr sz="7466" kern="1200">
          <a:solidFill>
            <a:schemeClr val="tx1"/>
          </a:solidFill>
          <a:latin typeface="+mn-lt"/>
          <a:ea typeface="+mn-ea"/>
          <a:cs typeface="+mn-cs"/>
        </a:defRPr>
      </a:lvl2pPr>
      <a:lvl3pPr marL="3047924" indent="-609584" algn="l" defTabSz="121917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094" indent="-609584" algn="l" defTabSz="1219170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6262" indent="-609584" algn="l" defTabSz="1219170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5432" indent="-609584" algn="l" defTabSz="121917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602" indent="-609584" algn="l" defTabSz="121917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772" indent="-609584" algn="l" defTabSz="121917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940" indent="-609584" algn="l" defTabSz="121917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70" algn="l" defTabSz="121917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40" algn="l" defTabSz="121917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08" algn="l" defTabSz="121917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678" algn="l" defTabSz="121917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848" algn="l" defTabSz="121917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018" algn="l" defTabSz="121917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186" algn="l" defTabSz="121917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356" algn="l" defTabSz="121917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vet.com/ultrasound/vscan-air/" TargetMode="External"/><Relationship Id="rId2" Type="http://schemas.openxmlformats.org/officeDocument/2006/relationships/hyperlink" Target="https://investor.gehealthcare.com/news-releases/news-release-details/sound-technologies-and-ge-healthcare-announce-collabor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pixabay.com/photos/razor-razor-blades-shave-hygiene-587625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wafOKQ_szQ" TargetMode="External"/><Relationship Id="rId2" Type="http://schemas.openxmlformats.org/officeDocument/2006/relationships/hyperlink" Target="https://news.un.org/en/story/2022/07/1122112" TargetMode="Externa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bsnews.com/news/suez-canal-ship-stuck-ever-given-unstuck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pro.com/consulting/supply-chain-vulnerability-in-times-of-disaste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20/03/coronavirus-is-a-wake-up-call-for-supply-chain-management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dFx2R6diMk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wsj.com/articles/memory-chip-makers-face-a-prolonged-price-slump-11675081634?mod=djemalertNEWS" TargetMode="Externa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wsj.com/articles/whole-foods-asks-suppliers-to-lower-prices-as-costs-ebb-11675115155?mod=djemalertNEWS" TargetMode="Externa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ips.org/knowledge/procurement-topics-and-skills/supply-chain-management/what-is-a-supply-chain/" TargetMode="Externa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F3C4-3B0D-5642-9BAB-E3D9B598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BADM 567: Process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AF5CD-C777-7645-B66D-E1C4EE047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600" dirty="0"/>
              <a:t>Module 4: Supply Chain Management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79A03-A84E-4441-A242-9E32538B9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Gopesh Anand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56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19" y="4885269"/>
            <a:ext cx="20729099" cy="2726266"/>
          </a:xfrm>
        </p:spPr>
        <p:txBody>
          <a:bodyPr/>
          <a:lstStyle/>
          <a:p>
            <a:r>
              <a:rPr lang="en-US" sz="9600" cap="none" dirty="0">
                <a:solidFill>
                  <a:schemeClr val="tx2"/>
                </a:solidFill>
              </a:rPr>
              <a:t>Bergerac Systems</a:t>
            </a:r>
            <a:br>
              <a:rPr lang="en-US" cap="none" dirty="0">
                <a:solidFill>
                  <a:schemeClr val="tx2"/>
                </a:solidFill>
              </a:rPr>
            </a:br>
            <a:r>
              <a:rPr lang="en-US" cap="none" dirty="0">
                <a:solidFill>
                  <a:schemeClr val="tx2"/>
                </a:solidFill>
              </a:rPr>
              <a:t>	</a:t>
            </a:r>
            <a:r>
              <a:rPr lang="en-US" sz="7200" cap="none" dirty="0">
                <a:solidFill>
                  <a:schemeClr val="tx2"/>
                </a:solidFill>
              </a:rPr>
              <a:t>The Challenge of Backward Integration</a:t>
            </a:r>
            <a:endParaRPr lang="en-US" cap="none" dirty="0">
              <a:solidFill>
                <a:schemeClr val="tx2"/>
              </a:solidFill>
            </a:endParaRPr>
          </a:p>
        </p:txBody>
      </p:sp>
      <p:pic>
        <p:nvPicPr>
          <p:cNvPr id="8" name="Picture 2" descr="Amazon.com : KIT4CAT CheckUp Kit at Home Wellness Test for Dogs, Telescopic  Pole &amp; Cup for Urine Collection &amp; Test Strips for Detection of Diabetes,  Kidney Conditions, UTI, Blood in Urine :">
            <a:extLst>
              <a:ext uri="{FF2B5EF4-FFF2-40B4-BE49-F238E27FC236}">
                <a16:creationId xmlns:a16="http://schemas.microsoft.com/office/drawing/2014/main" id="{64BD03DC-864E-4763-8B9F-052E949CC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" r="4" b="7635"/>
          <a:stretch/>
        </p:blipFill>
        <p:spPr bwMode="auto">
          <a:xfrm>
            <a:off x="2287587" y="8382000"/>
            <a:ext cx="4951384" cy="4951384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EDA6D96-DD48-455D-B363-7C522C890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r="28975" b="-2"/>
          <a:stretch/>
        </p:blipFill>
        <p:spPr bwMode="auto">
          <a:xfrm>
            <a:off x="9717117" y="8382000"/>
            <a:ext cx="4951384" cy="4951384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vet diagnostics: a brief introduction to key issues">
            <a:extLst>
              <a:ext uri="{FF2B5EF4-FFF2-40B4-BE49-F238E27FC236}">
                <a16:creationId xmlns:a16="http://schemas.microsoft.com/office/drawing/2014/main" id="{23E8E1C0-DDC5-45BE-9C52-C582C64A5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1" r="-3" b="-3"/>
          <a:stretch/>
        </p:blipFill>
        <p:spPr bwMode="auto">
          <a:xfrm>
            <a:off x="17146645" y="8382000"/>
            <a:ext cx="4951384" cy="4951384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8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D9D838-466C-B248-81B6-060548FC3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5" y="4488872"/>
            <a:ext cx="20759215" cy="8312727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sz="8000" dirty="0"/>
              <a:t>Bergerac’s customers are mainly laboratories that do testing for veterinary clinics.</a:t>
            </a:r>
          </a:p>
          <a:p>
            <a:pPr>
              <a:lnSpc>
                <a:spcPct val="150000"/>
              </a:lnSpc>
            </a:pPr>
            <a:r>
              <a:rPr lang="en-US" sz="8000" dirty="0"/>
              <a:t>How is this relevant?</a:t>
            </a:r>
            <a:br>
              <a:rPr lang="en-US" sz="8000" dirty="0"/>
            </a:b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1822F-4228-426E-8F5A-8F5CDD20C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555D88-AA86-0E46-81A2-BF18C726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7" y="1005840"/>
            <a:ext cx="21265052" cy="1828800"/>
          </a:xfrm>
        </p:spPr>
        <p:txBody>
          <a:bodyPr lIns="91440" tIns="45720" rIns="91440" bIns="45720" anchor="t"/>
          <a:lstStyle/>
          <a:p>
            <a:r>
              <a:rPr lang="en-US" dirty="0"/>
              <a:t>Poll Question #1 - </a:t>
            </a:r>
            <a:r>
              <a:rPr lang="en-US" sz="9600" dirty="0"/>
              <a:t>True/False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7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80525" y="3827502"/>
            <a:ext cx="11955913" cy="281221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Sound Technologies and GE HealthCare Announce Collaboration to Bring Vscan Air to Veterinary Practices Across the United States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January 26, 2023</a:t>
            </a:r>
            <a:endParaRPr lang="en-US" sz="5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Recent News: Handheld Ultrasound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25296" y="12741154"/>
            <a:ext cx="21601279" cy="97484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https://investor.gehealthcare.com/news-releases/news-release-details/sound-technologies-and-ge-healthcare-announce-collaboration</a:t>
            </a:r>
            <a:endParaRPr lang="en-US" dirty="0"/>
          </a:p>
          <a:p>
            <a:r>
              <a:rPr lang="en-US" dirty="0">
                <a:hlinkClick r:id="rId3"/>
              </a:rPr>
              <a:t>https://soundvet.com/ultrasound/vscan-air/</a:t>
            </a:r>
            <a:endParaRPr lang="en-US" dirty="0"/>
          </a:p>
        </p:txBody>
      </p:sp>
      <p:pic>
        <p:nvPicPr>
          <p:cNvPr id="3074" name="Picture 2" descr="https://marvel-b1-cdn.bc0a.com/f00000000252499/soundvet.com/wp-content/uploads/2022/06/VScan-Aid_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25" y="6472478"/>
            <a:ext cx="9036269" cy="58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9368" y="12358774"/>
            <a:ext cx="11601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you, Christine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Liautaud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for sending this story</a:t>
            </a:r>
          </a:p>
        </p:txBody>
      </p:sp>
    </p:spTree>
    <p:extLst>
      <p:ext uri="{BB962C8B-B14F-4D97-AF65-F5344CB8AC3E}">
        <p14:creationId xmlns:p14="http://schemas.microsoft.com/office/powerpoint/2010/main" val="125963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of Bergerac’s Products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https://pixabay.com/photos/razor-razor-blades-shave-hygiene-587625/</a:t>
            </a:r>
            <a:endParaRPr lang="en-US" dirty="0"/>
          </a:p>
        </p:txBody>
      </p:sp>
      <p:pic>
        <p:nvPicPr>
          <p:cNvPr id="1026" name="Picture 2" descr="Razor Blades Shave - Free photo on Pixab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68" y="3895724"/>
            <a:ext cx="12192000" cy="89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5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6DA82-E368-4D82-9526-562BD192E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5" y="1005840"/>
            <a:ext cx="22445196" cy="2251875"/>
          </a:xfrm>
        </p:spPr>
        <p:txBody>
          <a:bodyPr/>
          <a:lstStyle/>
          <a:p>
            <a:r>
              <a:rPr lang="en-US" dirty="0"/>
              <a:t>Ultimate Customers: Pet Owners</a:t>
            </a:r>
            <a:endParaRPr lang="en-US" sz="60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82725E0-EF4B-4945-A58C-69E341975370}"/>
              </a:ext>
            </a:extLst>
          </p:cNvPr>
          <p:cNvSpPr txBox="1">
            <a:spLocks/>
          </p:cNvSpPr>
          <p:nvPr/>
        </p:nvSpPr>
        <p:spPr>
          <a:xfrm>
            <a:off x="11075155" y="4088848"/>
            <a:ext cx="8465175" cy="822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20638" algn="l" defTabSz="1219536" rtl="0" eaLnBrk="1" latinLnBrk="0" hangingPunct="1">
              <a:spcBef>
                <a:spcPts val="192"/>
              </a:spcBef>
              <a:spcAft>
                <a:spcPts val="4267"/>
              </a:spcAft>
              <a:buFont typeface="Arial"/>
              <a:buNone/>
              <a:tabLst/>
              <a:defRPr sz="7401" kern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206500" indent="12700" algn="l" defTabSz="1219536" rtl="0" eaLnBrk="1" latinLnBrk="0" hangingPunct="1">
              <a:spcBef>
                <a:spcPts val="267"/>
              </a:spcBef>
              <a:spcAft>
                <a:spcPts val="3200"/>
              </a:spcAft>
              <a:buFont typeface="Arial"/>
              <a:buNone/>
              <a:tabLst/>
              <a:defRPr sz="6401" kern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2413000" indent="25400" algn="l" defTabSz="1219536" rtl="0" eaLnBrk="1" latinLnBrk="0" hangingPunct="1">
              <a:spcBef>
                <a:spcPts val="267"/>
              </a:spcBef>
              <a:spcAft>
                <a:spcPts val="1600"/>
              </a:spcAft>
              <a:buFont typeface="Arial"/>
              <a:buNone/>
              <a:tabLst/>
              <a:defRPr sz="5401" kern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660775" indent="-3175" algn="l" defTabSz="1219536" rtl="0" eaLnBrk="1" latinLnBrk="0" hangingPunct="1">
              <a:spcBef>
                <a:spcPts val="267"/>
              </a:spcBef>
              <a:spcAft>
                <a:spcPts val="1600"/>
              </a:spcAft>
              <a:buFont typeface="Arial"/>
              <a:buNone/>
              <a:tabLst/>
              <a:defRPr sz="5401" kern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867275" indent="9525" algn="l" defTabSz="1219536" rtl="0" eaLnBrk="1" latinLnBrk="0" hangingPunct="1">
              <a:spcBef>
                <a:spcPts val="267"/>
              </a:spcBef>
              <a:spcAft>
                <a:spcPts val="1600"/>
              </a:spcAft>
              <a:buFont typeface="Arial"/>
              <a:buNone/>
              <a:tabLst/>
              <a:defRPr sz="5401" kern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7444" indent="-609770" algn="l" defTabSz="1219536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6980" indent="-609770" algn="l" defTabSz="1219536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6517" indent="-609770" algn="l" defTabSz="1219536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6053" indent="-609770" algn="l" defTabSz="1219536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20638" algn="l" defTabSz="1219536" rtl="0" eaLnBrk="1" fontAlgn="auto" latinLnBrk="0" hangingPunct="1">
              <a:lnSpc>
                <a:spcPct val="100000"/>
              </a:lnSpc>
              <a:spcBef>
                <a:spcPts val="192"/>
              </a:spcBef>
              <a:spcAft>
                <a:spcPts val="4267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7401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20638" algn="l" defTabSz="1219536" rtl="0" eaLnBrk="1" fontAlgn="auto" latinLnBrk="0" hangingPunct="1">
              <a:lnSpc>
                <a:spcPct val="100000"/>
              </a:lnSpc>
              <a:spcBef>
                <a:spcPts val="192"/>
              </a:spcBef>
              <a:spcAft>
                <a:spcPts val="4267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7401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20638" algn="l" defTabSz="1219536" rtl="0" eaLnBrk="1" fontAlgn="auto" latinLnBrk="0" hangingPunct="1">
              <a:lnSpc>
                <a:spcPct val="100000"/>
              </a:lnSpc>
              <a:spcBef>
                <a:spcPts val="192"/>
              </a:spcBef>
              <a:spcAft>
                <a:spcPts val="4267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7401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098" name="Picture 2" descr="0ab7c9af-ea2e-4e16-bccf-45de287921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50" y="3588588"/>
            <a:ext cx="4980324" cy="571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accd964e-ed8d-44fe-83c4-9b482d8b22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84" y="5599305"/>
            <a:ext cx="4490455" cy="571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044" y="3728227"/>
            <a:ext cx="7241876" cy="543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920" y="9195829"/>
            <a:ext cx="4790841" cy="35931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97474" y="9260348"/>
            <a:ext cx="18517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Zefir</a:t>
            </a:r>
            <a:endParaRPr lang="en-US" sz="6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73329" y="11335286"/>
            <a:ext cx="22781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Lizzie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679357" y="8182795"/>
            <a:ext cx="17219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Mini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6914" y="12321564"/>
            <a:ext cx="45704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you, Kaylin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43323" y="12318375"/>
            <a:ext cx="4455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you, Rahul</a:t>
            </a:r>
          </a:p>
        </p:txBody>
      </p:sp>
    </p:spTree>
    <p:extLst>
      <p:ext uri="{BB962C8B-B14F-4D97-AF65-F5344CB8AC3E}">
        <p14:creationId xmlns:p14="http://schemas.microsoft.com/office/powerpoint/2010/main" val="292303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D9D838-466C-B248-81B6-060548FC3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5" y="6400800"/>
            <a:ext cx="20759215" cy="6400799"/>
          </a:xfrm>
        </p:spPr>
        <p:txBody>
          <a:bodyPr anchor="t"/>
          <a:lstStyle/>
          <a:p>
            <a:r>
              <a:rPr lang="en-US" sz="8000" dirty="0"/>
              <a:t>The market for Bergerac’s products is relatively unchanging.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1822F-4228-426E-8F5A-8F5CDD20C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555D88-AA86-0E46-81A2-BF18C726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39"/>
            <a:ext cx="21217261" cy="3645673"/>
          </a:xfrm>
        </p:spPr>
        <p:txBody>
          <a:bodyPr lIns="91440" tIns="45720" rIns="91440" bIns="45720" anchor="t"/>
          <a:lstStyle/>
          <a:p>
            <a:r>
              <a:rPr lang="en-US" dirty="0"/>
              <a:t>Poll Question #2 - True/False</a:t>
            </a:r>
          </a:p>
        </p:txBody>
      </p:sp>
    </p:spTree>
    <p:extLst>
      <p:ext uri="{BB962C8B-B14F-4D97-AF65-F5344CB8AC3E}">
        <p14:creationId xmlns:p14="http://schemas.microsoft.com/office/powerpoint/2010/main" val="6603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Smaller, simpler devices</a:t>
            </a:r>
          </a:p>
          <a:p>
            <a:r>
              <a:rPr lang="en-US" dirty="0"/>
              <a:t>Home visit market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Innovations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4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25294" y="4572000"/>
            <a:ext cx="15126329" cy="82296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7200" dirty="0"/>
              <a:t>Current: 4.7 million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6200" dirty="0"/>
              <a:t>Expected annual growth rate of 10%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6200" dirty="0"/>
              <a:t>In five years, 7.5 million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7200" dirty="0"/>
              <a:t>Incorporating growth in market share, so 15%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6200" dirty="0"/>
              <a:t>In five years, 9.4 million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5295" y="1005840"/>
            <a:ext cx="21907079" cy="3246120"/>
          </a:xfrm>
        </p:spPr>
        <p:txBody>
          <a:bodyPr/>
          <a:lstStyle/>
          <a:p>
            <a:r>
              <a:rPr lang="en-US" dirty="0"/>
              <a:t>Projected Sales Outlook for Cartridges?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7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25294" y="4572000"/>
            <a:ext cx="15090471" cy="8229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5400" dirty="0"/>
              <a:t>Located in Parsippany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5400" dirty="0" err="1"/>
              <a:t>HemaVue</a:t>
            </a:r>
            <a:r>
              <a:rPr lang="en-US" sz="5400" dirty="0"/>
              <a:t> and </a:t>
            </a:r>
            <a:r>
              <a:rPr lang="en-US" sz="5400" dirty="0" err="1"/>
              <a:t>OmniVue</a:t>
            </a:r>
            <a:r>
              <a:rPr lang="en-US" sz="5400" dirty="0"/>
              <a:t> instruments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5400" dirty="0"/>
              <a:t>Single-source suppliers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5400" dirty="0"/>
              <a:t>Proprietary single-use animal-specific cartridges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5400" dirty="0"/>
              <a:t>Injection molded plastic – base and cover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5400" dirty="0"/>
              <a:t>Chemical reagents in multiple chambers</a:t>
            </a:r>
            <a:endParaRPr lang="en-US" sz="7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5295" y="1005840"/>
            <a:ext cx="21848714" cy="3246120"/>
          </a:xfrm>
        </p:spPr>
        <p:txBody>
          <a:bodyPr/>
          <a:lstStyle/>
          <a:p>
            <a:r>
              <a:rPr lang="en-US" dirty="0"/>
              <a:t>Describe Bergerac’s Operations and Supply Chain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D9D838-466C-B248-81B6-060548FC3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6" y="4628652"/>
            <a:ext cx="20759215" cy="6400799"/>
          </a:xfrm>
        </p:spPr>
        <p:txBody>
          <a:bodyPr anchor="t"/>
          <a:lstStyle/>
          <a:p>
            <a:r>
              <a:rPr lang="en-US" sz="8000" dirty="0"/>
              <a:t>Bergerac is considering integrating a chain of veterinary clinics into its existing business.</a:t>
            </a:r>
          </a:p>
          <a:p>
            <a:endParaRPr lang="en-US" sz="8000" dirty="0"/>
          </a:p>
          <a:p>
            <a:r>
              <a:rPr lang="en-US" sz="8000" dirty="0"/>
              <a:t>What are their options?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1822F-4228-426E-8F5A-8F5CDD20C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555D88-AA86-0E46-81A2-BF18C726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39"/>
            <a:ext cx="21217261" cy="3645673"/>
          </a:xfrm>
        </p:spPr>
        <p:txBody>
          <a:bodyPr lIns="91440" tIns="45720" rIns="91440" bIns="45720" anchor="t"/>
          <a:lstStyle/>
          <a:p>
            <a:r>
              <a:rPr lang="en-US" dirty="0"/>
              <a:t>Poll Question #3 - True/False</a:t>
            </a:r>
          </a:p>
        </p:txBody>
      </p:sp>
    </p:spTree>
    <p:extLst>
      <p:ext uri="{BB962C8B-B14F-4D97-AF65-F5344CB8AC3E}">
        <p14:creationId xmlns:p14="http://schemas.microsoft.com/office/powerpoint/2010/main" val="383225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E99101-0E47-4C82-A5DF-202D60296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SCM Issues in the News</a:t>
            </a:r>
          </a:p>
          <a:p>
            <a:r>
              <a:rPr lang="en-US" dirty="0"/>
              <a:t>Outsourcing and Vertical Integration</a:t>
            </a:r>
          </a:p>
          <a:p>
            <a:r>
              <a:rPr lang="en-US" dirty="0"/>
              <a:t>Bergerac Systems: The Challenge of Backward Integration</a:t>
            </a:r>
          </a:p>
          <a:p>
            <a:r>
              <a:rPr lang="en-US" dirty="0"/>
              <a:t>Managing Supply Chain Risk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6CF6D-A201-4F54-99DB-610A9383A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90098B-5DA2-4B34-B9DA-697D0F6B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Session</a:t>
            </a:r>
          </a:p>
        </p:txBody>
      </p:sp>
    </p:spTree>
    <p:extLst>
      <p:ext uri="{BB962C8B-B14F-4D97-AF65-F5344CB8AC3E}">
        <p14:creationId xmlns:p14="http://schemas.microsoft.com/office/powerpoint/2010/main" val="759233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D9D838-466C-B248-81B6-060548FC3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5" y="6400800"/>
            <a:ext cx="20759215" cy="6400799"/>
          </a:xfrm>
        </p:spPr>
        <p:txBody>
          <a:bodyPr anchor="t"/>
          <a:lstStyle/>
          <a:p>
            <a:r>
              <a:rPr lang="en-US" sz="8000" dirty="0"/>
              <a:t>Acquiring </a:t>
            </a:r>
            <a:r>
              <a:rPr lang="en-US" sz="8000" dirty="0" err="1"/>
              <a:t>GenieTech</a:t>
            </a:r>
            <a:r>
              <a:rPr lang="en-US" sz="8000" dirty="0"/>
              <a:t> will not be adequate for fulfilling current demand.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1822F-4228-426E-8F5A-8F5CDD20C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555D88-AA86-0E46-81A2-BF18C726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39"/>
            <a:ext cx="21217261" cy="3645673"/>
          </a:xfrm>
        </p:spPr>
        <p:txBody>
          <a:bodyPr lIns="91440" tIns="45720" rIns="91440" bIns="45720" anchor="t"/>
          <a:lstStyle/>
          <a:p>
            <a:r>
              <a:rPr lang="en-US" dirty="0"/>
              <a:t>Poll Question #4 - True/False</a:t>
            </a:r>
          </a:p>
        </p:txBody>
      </p:sp>
    </p:spTree>
    <p:extLst>
      <p:ext uri="{BB962C8B-B14F-4D97-AF65-F5344CB8AC3E}">
        <p14:creationId xmlns:p14="http://schemas.microsoft.com/office/powerpoint/2010/main" val="12289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5296" y="1005840"/>
            <a:ext cx="13922690" cy="3246120"/>
          </a:xfrm>
        </p:spPr>
        <p:txBody>
          <a:bodyPr/>
          <a:lstStyle/>
          <a:p>
            <a:r>
              <a:rPr lang="en-US" dirty="0"/>
              <a:t>The Numbers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/>
        </p:nvGraphicFramePr>
        <p:xfrm>
          <a:off x="1219368" y="3702818"/>
          <a:ext cx="18408425" cy="9240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6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3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7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GenieTech</a:t>
                      </a:r>
                      <a:endParaRPr lang="en-US" sz="4000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In-House</a:t>
                      </a: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Molds of</a:t>
                      </a:r>
                      <a:r>
                        <a:rPr lang="en-US" sz="4000" u="none" strike="noStrike" baseline="0" dirty="0">
                          <a:effectLst/>
                          <a:latin typeface="+mj-lt"/>
                        </a:rPr>
                        <a:t> 10 units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        8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      4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Cycle Time (Seconds)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      75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    70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Cycles per 8 hour shift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    384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  411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Parts per shift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30,720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16,457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  <a:latin typeface="+mj-lt"/>
                        </a:rPr>
                        <a:t>Cartridges per Shift (Cover + Base)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15,360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8,229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  <a:latin typeface="+mj-lt"/>
                        </a:rPr>
                        <a:t>Machine up-time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>
                          <a:effectLst/>
                          <a:latin typeface="+mj-lt"/>
                        </a:rPr>
                        <a:t>90%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95%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  <a:latin typeface="+mj-lt"/>
                        </a:rPr>
                        <a:t>Cartridges per Shift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>
                          <a:effectLst/>
                          <a:latin typeface="+mj-lt"/>
                        </a:rPr>
                        <a:t>          13,824 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        7,817 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Annual Cartridge Capacity</a:t>
                      </a:r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10,368,000 </a:t>
                      </a:r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  <a:latin typeface="+mj-lt"/>
                        </a:rPr>
                        <a:t>  5,862,857 </a:t>
                      </a:r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475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Based on 3 shifts * 5 days * 50 weeks</a:t>
                      </a:r>
                    </a:p>
                  </a:txBody>
                  <a:tcPr marL="6460" marR="6460" marT="6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460" marR="6460" marT="646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4750">
                <a:tc>
                  <a:txBody>
                    <a:bodyPr/>
                    <a:lstStyle/>
                    <a:p>
                      <a:pPr algn="l" fontAlgn="b"/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60" marR="6460" marT="6459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239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25296" y="3634740"/>
            <a:ext cx="18564933" cy="9601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6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Acquiring requires integration of </a:t>
            </a:r>
            <a:r>
              <a:rPr lang="en-US" sz="6600" dirty="0" err="1"/>
              <a:t>GenieTech</a:t>
            </a:r>
            <a:endParaRPr lang="en-US" sz="6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Acquiring will result in over-capacity while In-House will need to be expanded soon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6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In-House requires specialized knowledge in injection molding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In-House brings in newer machines – better yield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25296" y="1005840"/>
            <a:ext cx="22351880" cy="1828800"/>
          </a:xfrm>
        </p:spPr>
        <p:txBody>
          <a:bodyPr/>
          <a:lstStyle/>
          <a:p>
            <a:r>
              <a:rPr lang="en-US" dirty="0"/>
              <a:t>What Other Aspects of Acquire vs In-</a:t>
            </a:r>
            <a:br>
              <a:rPr lang="en-US" dirty="0"/>
            </a:br>
            <a:r>
              <a:rPr lang="en-US" dirty="0"/>
              <a:t>House Should Bergerac Consider?</a:t>
            </a:r>
          </a:p>
        </p:txBody>
      </p:sp>
    </p:spTree>
    <p:extLst>
      <p:ext uri="{BB962C8B-B14F-4D97-AF65-F5344CB8AC3E}">
        <p14:creationId xmlns:p14="http://schemas.microsoft.com/office/powerpoint/2010/main" val="363800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recommend?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Acquire </a:t>
            </a:r>
            <a:r>
              <a:rPr lang="en-US" sz="7200" dirty="0" err="1"/>
              <a:t>GenieTech</a:t>
            </a:r>
            <a:endParaRPr lang="en-US" sz="7200" dirty="0"/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Build In-House Capacity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Other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5296" y="1005840"/>
            <a:ext cx="20244170" cy="324612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Poll Question #5 – Multiple Choice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0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25294" y="4572000"/>
            <a:ext cx="19689173" cy="8229600"/>
          </a:xfrm>
        </p:spPr>
        <p:txBody>
          <a:bodyPr/>
          <a:lstStyle/>
          <a:p>
            <a:r>
              <a:rPr lang="en-US" altLang="en-US" sz="7200" dirty="0"/>
              <a:t>Making will create co-location or captive supplier (Hershey, Pennsylvania)</a:t>
            </a:r>
          </a:p>
          <a:p>
            <a:endParaRPr lang="en-US" altLang="en-US" sz="7200" dirty="0"/>
          </a:p>
          <a:p>
            <a:r>
              <a:rPr lang="en-US" altLang="en-US" sz="7200" dirty="0"/>
              <a:t>Will making get rid of unreliable delivery?</a:t>
            </a:r>
            <a:endParaRPr lang="en-US" sz="7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5296" y="1005840"/>
            <a:ext cx="17860372" cy="3246120"/>
          </a:xfrm>
        </p:spPr>
        <p:txBody>
          <a:bodyPr/>
          <a:lstStyle/>
          <a:p>
            <a:r>
              <a:rPr lang="en-US" dirty="0"/>
              <a:t>Make vs Continue to Buy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B576C77-E580-4ADC-9677-C9508BD1FE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274927"/>
              </p:ext>
            </p:extLst>
          </p:nvPr>
        </p:nvGraphicFramePr>
        <p:xfrm>
          <a:off x="1225551" y="2829574"/>
          <a:ext cx="14199979" cy="822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88480">
                  <a:extLst>
                    <a:ext uri="{9D8B030D-6E8A-4147-A177-3AD203B41FA5}">
                      <a16:colId xmlns:a16="http://schemas.microsoft.com/office/drawing/2014/main" val="2038636569"/>
                    </a:ext>
                  </a:extLst>
                </a:gridCol>
                <a:gridCol w="7411499">
                  <a:extLst>
                    <a:ext uri="{9D8B030D-6E8A-4147-A177-3AD203B41FA5}">
                      <a16:colId xmlns:a16="http://schemas.microsoft.com/office/drawing/2014/main" val="2040136179"/>
                    </a:ext>
                  </a:extLst>
                </a:gridCol>
              </a:tblGrid>
              <a:tr h="14328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Make</a:t>
                      </a:r>
                    </a:p>
                  </a:txBody>
                  <a:tcPr marL="91450" marR="91450" marT="45727" marB="45727"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Buy</a:t>
                      </a:r>
                    </a:p>
                  </a:txBody>
                  <a:tcPr marL="91450" marR="91450" marT="45727" marB="45727" anchor="b" horzOverflow="overflow"/>
                </a:tc>
                <a:extLst>
                  <a:ext uri="{0D108BD9-81ED-4DB2-BD59-A6C34878D82A}">
                    <a16:rowId xmlns:a16="http://schemas.microsoft.com/office/drawing/2014/main" val="3899731003"/>
                  </a:ext>
                </a:extLst>
              </a:tr>
              <a:tr h="25350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Tacit knowledge – Hard to communicate and requires doing</a:t>
                      </a:r>
                    </a:p>
                  </a:txBody>
                  <a:tcPr marL="91450" marR="9145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Codified knowledge – Can be communicated easily through words and diagrams</a:t>
                      </a:r>
                    </a:p>
                  </a:txBody>
                  <a:tcPr marL="91450" marR="91450" marT="45727" marB="45727" horzOverflow="overflow"/>
                </a:tc>
                <a:extLst>
                  <a:ext uri="{0D108BD9-81ED-4DB2-BD59-A6C34878D82A}">
                    <a16:rowId xmlns:a16="http://schemas.microsoft.com/office/drawing/2014/main" val="2223634499"/>
                  </a:ext>
                </a:extLst>
              </a:tr>
              <a:tr h="25350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Unique research and development (R&amp;D) for specific use of a company</a:t>
                      </a:r>
                    </a:p>
                  </a:txBody>
                  <a:tcPr marL="91450" marR="9145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Common research and development (R&amp;D) with uses for many companies</a:t>
                      </a:r>
                    </a:p>
                  </a:txBody>
                  <a:tcPr marL="91450" marR="9145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928116762"/>
                  </a:ext>
                </a:extLst>
              </a:tr>
              <a:tr h="17267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Weak protections for intellectual property (IP) </a:t>
                      </a:r>
                    </a:p>
                  </a:txBody>
                  <a:tcPr marL="91450" marR="9145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Strong protections for intellectual property (IP) </a:t>
                      </a:r>
                    </a:p>
                  </a:txBody>
                  <a:tcPr marL="91450" marR="91450" marT="45727" marB="45727" horzOverflow="overflow"/>
                </a:tc>
                <a:extLst>
                  <a:ext uri="{0D108BD9-81ED-4DB2-BD59-A6C34878D82A}">
                    <a16:rowId xmlns:a16="http://schemas.microsoft.com/office/drawing/2014/main" val="277328195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DB92EAC-2075-4B94-B129-13EE86DC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14982444" cy="3246120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C31ED-EAEF-4478-9F30-94D77EE5B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368" y="12526619"/>
            <a:ext cx="21601279" cy="787400"/>
          </a:xfrm>
        </p:spPr>
        <p:txBody>
          <a:bodyPr/>
          <a:lstStyle/>
          <a:p>
            <a:r>
              <a:rPr lang="en-US" altLang="en-US" dirty="0"/>
              <a:t>Hayes, R., Pisano, G. P., Upton, D. M., &amp; Wheelwright, S. C. (2005). Operations. </a:t>
            </a:r>
            <a:r>
              <a:rPr lang="en-US" altLang="en-US" i="1" dirty="0"/>
              <a:t>Strategy and Technology: Pursuing the Competitive Edge, New York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Williamson, O. E. (2008). Outsourcing: Transaction cost economics and supply chain management*. </a:t>
            </a:r>
            <a:r>
              <a:rPr lang="en-US" altLang="en-US" i="1" dirty="0"/>
              <a:t>Journal of supply chain management</a:t>
            </a:r>
            <a:r>
              <a:rPr lang="en-US" altLang="en-US" dirty="0"/>
              <a:t>, </a:t>
            </a:r>
            <a:r>
              <a:rPr lang="en-US" altLang="en-US" i="1" dirty="0"/>
              <a:t>44</a:t>
            </a:r>
            <a:r>
              <a:rPr lang="en-US" altLang="en-US" dirty="0"/>
              <a:t>(2), 5-16.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01463-303E-47C0-BC82-7B3F32489453}"/>
              </a:ext>
            </a:extLst>
          </p:cNvPr>
          <p:cNvSpPr txBox="1"/>
          <p:nvPr/>
        </p:nvSpPr>
        <p:spPr>
          <a:xfrm>
            <a:off x="1219368" y="11155742"/>
            <a:ext cx="169294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7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Theory: Transaction Cost Economics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9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45421-B165-49F5-8FD8-5797821E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Road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04FE1-213C-40B2-A36A-B51A0B3E9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1718736" y="7380417"/>
            <a:ext cx="3620826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Vertical Integration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Make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877178" y="7380417"/>
            <a:ext cx="2420496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Arms-length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Buy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077737" y="7107601"/>
            <a:ext cx="911585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Supply Partnerships</a:t>
            </a:r>
          </a:p>
        </p:txBody>
      </p:sp>
      <p:sp>
        <p:nvSpPr>
          <p:cNvPr id="8" name="Left-Right Arrow 7"/>
          <p:cNvSpPr/>
          <p:nvPr/>
        </p:nvSpPr>
        <p:spPr>
          <a:xfrm>
            <a:off x="76200" y="5719312"/>
            <a:ext cx="15803592" cy="5331125"/>
          </a:xfrm>
          <a:prstGeom prst="leftRightArrow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42D656-7F79-4ECF-BA55-2CC124952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4" y="4572000"/>
            <a:ext cx="17626909" cy="82296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Make some, buy some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Supplier partnerships and contracts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Cover the raw material risk for the suppliers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275649-B4C3-4F74-9E60-F13663A9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5" y="1005840"/>
            <a:ext cx="19883725" cy="3246120"/>
          </a:xfrm>
        </p:spPr>
        <p:txBody>
          <a:bodyPr/>
          <a:lstStyle/>
          <a:p>
            <a:r>
              <a:rPr lang="en-US" dirty="0"/>
              <a:t>Modify Buying Arrangements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705BF-5823-4EC0-8BC8-3644256F2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368" y="12534901"/>
            <a:ext cx="21601279" cy="787400"/>
          </a:xfrm>
        </p:spPr>
        <p:txBody>
          <a:bodyPr/>
          <a:lstStyle/>
          <a:p>
            <a:r>
              <a:rPr lang="en-US" dirty="0" err="1"/>
              <a:t>Scherrer-Rathje</a:t>
            </a:r>
            <a:r>
              <a:rPr lang="en-US" dirty="0"/>
              <a:t>, M., </a:t>
            </a:r>
            <a:r>
              <a:rPr lang="en-US" dirty="0" err="1"/>
              <a:t>Deflorin</a:t>
            </a:r>
            <a:r>
              <a:rPr lang="en-US" dirty="0"/>
              <a:t>, P., &amp; Anand, G. (2014). Manufacturing flexibility through outsourcing: effects of contingencies. International Journal of Operations &amp; Production Management.</a:t>
            </a:r>
          </a:p>
        </p:txBody>
      </p:sp>
    </p:spTree>
    <p:extLst>
      <p:ext uri="{BB962C8B-B14F-4D97-AF65-F5344CB8AC3E}">
        <p14:creationId xmlns:p14="http://schemas.microsoft.com/office/powerpoint/2010/main" val="1936701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70FA51-266A-4F66-83D2-CE6B047B1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4" y="4572000"/>
            <a:ext cx="21595353" cy="82296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Reduce supplier base and deepen relationships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Provide continuous feedback at all levels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Share information systematically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600" dirty="0"/>
              <a:t>Involve suppliers in quality management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94D531-D2F8-4454-8F71-EC26BFBB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Relationships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62D67-F557-4F2F-B25B-F2D8FDB6C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Liker, J. K., &amp; Choi, T. Y. (2004). Building deep supplier relationships. Harvard business review, 82(12), 104-113.</a:t>
            </a:r>
          </a:p>
        </p:txBody>
      </p:sp>
    </p:spTree>
    <p:extLst>
      <p:ext uri="{BB962C8B-B14F-4D97-AF65-F5344CB8AC3E}">
        <p14:creationId xmlns:p14="http://schemas.microsoft.com/office/powerpoint/2010/main" val="269305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449373-FBFF-4354-95A4-EB8CDE173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368" y="12316460"/>
            <a:ext cx="21579840" cy="787400"/>
          </a:xfrm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Fisher, M. L. (1997). What is the right supply chain for your product?. </a:t>
            </a:r>
            <a:r>
              <a:rPr lang="en-US" sz="2400" i="1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Harvard business review</a:t>
            </a:r>
            <a:r>
              <a:rPr lang="en-US" sz="2400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, </a:t>
            </a:r>
            <a:r>
              <a:rPr lang="en-US" sz="2400" i="1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75</a:t>
            </a:r>
            <a:r>
              <a:rPr lang="en-US" sz="2400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, 105-117.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Lee, H. L. (2002). Aligning supply chain strategies with product uncertainties. </a:t>
            </a:r>
            <a:r>
              <a:rPr lang="en-US" sz="2400" i="1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California management review</a:t>
            </a:r>
            <a:r>
              <a:rPr lang="en-US" sz="2400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, </a:t>
            </a:r>
            <a:r>
              <a:rPr lang="en-US" sz="2400" i="1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44</a:t>
            </a:r>
            <a:r>
              <a:rPr lang="en-US" sz="2400" kern="120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(3), 105-119.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F9DFB29-3F5D-4AED-BB9B-6DBC2F95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7" y="1005840"/>
            <a:ext cx="17181974" cy="1828800"/>
          </a:xfrm>
        </p:spPr>
        <p:txBody>
          <a:bodyPr/>
          <a:lstStyle/>
          <a:p>
            <a:r>
              <a:rPr lang="en-US" dirty="0"/>
              <a:t>Supply Chain Design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806A64D-D9EF-4C53-BD37-2E54A6CA7B67}"/>
              </a:ext>
            </a:extLst>
          </p:cNvPr>
          <p:cNvGraphicFramePr>
            <a:graphicFrameLocks/>
          </p:cNvGraphicFramePr>
          <p:nvPr/>
        </p:nvGraphicFramePr>
        <p:xfrm>
          <a:off x="1225296" y="3593109"/>
          <a:ext cx="16923555" cy="7416702"/>
        </p:xfrm>
        <a:graphic>
          <a:graphicData uri="http://schemas.openxmlformats.org/drawingml/2006/table">
            <a:tbl>
              <a:tblPr firstRow="1" bandRow="1"/>
              <a:tblGrid>
                <a:gridCol w="113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5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4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2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7012">
                <a:tc rowSpan="4">
                  <a:txBody>
                    <a:bodyPr/>
                    <a:lstStyle>
                      <a:lvl1pPr marL="0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457189" rtl="0" eaLnBrk="1" latinLnBrk="0" hangingPunct="1"/>
                      <a:r>
                        <a:rPr lang="en-US" sz="48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Supply Uncertainty</a:t>
                      </a:r>
                    </a:p>
                  </a:txBody>
                  <a:tcPr marL="81634" marR="81634" marT="56579" marB="56579"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4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634" marR="81634" marT="56579" marB="565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4800" b="1" dirty="0">
                          <a:solidFill>
                            <a:schemeClr val="bg1"/>
                          </a:solidFill>
                          <a:latin typeface="+mj-lt"/>
                        </a:rPr>
                        <a:t>Demand Uncertainty</a:t>
                      </a:r>
                    </a:p>
                  </a:txBody>
                  <a:tcPr marL="81634" marR="81634" marT="56579" marB="565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4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634" marR="81634" marT="56579" marB="56579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  <a:latin typeface="+mj-lt"/>
                        </a:rPr>
                        <a:t>Low </a:t>
                      </a:r>
                    </a:p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  <a:latin typeface="+mj-lt"/>
                        </a:rPr>
                        <a:t>(Functional</a:t>
                      </a:r>
                      <a:r>
                        <a:rPr lang="en-US" sz="4000" b="0" baseline="0" dirty="0">
                          <a:solidFill>
                            <a:schemeClr val="bg1"/>
                          </a:solidFill>
                          <a:latin typeface="+mj-lt"/>
                        </a:rPr>
                        <a:t> Products: groceries, food)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634" marR="81634" marT="56579" marB="56579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  <a:latin typeface="+mj-lt"/>
                        </a:rPr>
                        <a:t>High </a:t>
                      </a:r>
                    </a:p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  <a:latin typeface="+mj-lt"/>
                        </a:rPr>
                        <a:t>(Innovative</a:t>
                      </a:r>
                      <a:r>
                        <a:rPr lang="en-US" sz="4000" b="0" baseline="0" dirty="0">
                          <a:solidFill>
                            <a:schemeClr val="bg1"/>
                          </a:solidFill>
                          <a:latin typeface="+mj-lt"/>
                        </a:rPr>
                        <a:t> Products:</a:t>
                      </a:r>
                    </a:p>
                    <a:p>
                      <a:pPr algn="ctr"/>
                      <a:r>
                        <a:rPr lang="en-US" sz="4000" b="0" baseline="0" dirty="0">
                          <a:solidFill>
                            <a:schemeClr val="bg1"/>
                          </a:solidFill>
                          <a:latin typeface="+mj-lt"/>
                        </a:rPr>
                        <a:t>fashion goods, computers)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634" marR="81634" marT="56579" marB="56579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268">
                <a:tc vMerge="1">
                  <a:txBody>
                    <a:bodyPr/>
                    <a:lstStyle/>
                    <a:p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Low 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(Stabilized Processes)</a:t>
                      </a:r>
                    </a:p>
                  </a:txBody>
                  <a:tcPr marL="81634" marR="81634" marT="56579" marB="56579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4000">
                          <a:solidFill>
                            <a:schemeClr val="bg1"/>
                          </a:solidFill>
                          <a:latin typeface="+mj-lt"/>
                        </a:rPr>
                        <a:t>Efficient</a:t>
                      </a:r>
                    </a:p>
                  </a:txBody>
                  <a:tcPr marL="81634" marR="81634" marT="56579" marB="56579" anchor="ctr" anchorCtr="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+mj-lt"/>
                        </a:rPr>
                        <a:t>Responsive</a:t>
                      </a:r>
                    </a:p>
                  </a:txBody>
                  <a:tcPr marL="81634" marR="81634" marT="56579" marB="56579" anchor="ctr" anchorCtr="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22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High 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(Emerging Processes)</a:t>
                      </a:r>
                    </a:p>
                  </a:txBody>
                  <a:tcPr marL="81634" marR="81634" marT="56579" marB="56579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4000">
                          <a:solidFill>
                            <a:schemeClr val="bg1"/>
                          </a:solidFill>
                          <a:latin typeface="+mj-lt"/>
                        </a:rPr>
                        <a:t>Risk-Hedging</a:t>
                      </a:r>
                    </a:p>
                  </a:txBody>
                  <a:tcPr marL="81634" marR="81634" marT="56579" marB="56579" anchor="ctr" anchorCtr="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1219536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2439070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365860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487814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6097679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7317211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8536747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9756283" algn="l" defTabSz="1219536" rtl="0" eaLnBrk="1" latinLnBrk="0" hangingPunct="1">
                        <a:defRPr sz="480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+mj-lt"/>
                        </a:rPr>
                        <a:t>Agile</a:t>
                      </a:r>
                    </a:p>
                  </a:txBody>
                  <a:tcPr marL="81634" marR="81634" marT="56579" marB="56579" anchor="ctr" anchorCtr="1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25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5296" y="1005840"/>
            <a:ext cx="14578296" cy="3246120"/>
          </a:xfrm>
        </p:spPr>
        <p:txBody>
          <a:bodyPr/>
          <a:lstStyle/>
          <a:p>
            <a:r>
              <a:rPr lang="en-US" dirty="0"/>
              <a:t>Triple Threat:</a:t>
            </a:r>
            <a:br>
              <a:rPr lang="en-US" dirty="0"/>
            </a:br>
            <a:r>
              <a:rPr lang="en-US" dirty="0"/>
              <a:t>Covid, Conflict, Climate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19368" y="12141200"/>
            <a:ext cx="21601279" cy="119523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https://news.un.org/en/story/2022/07/1122112</a:t>
            </a:r>
            <a:endParaRPr lang="en-US" dirty="0"/>
          </a:p>
          <a:p>
            <a:r>
              <a:rPr lang="en-US" dirty="0">
                <a:hlinkClick r:id="rId3"/>
              </a:rPr>
              <a:t>https://youtu.be/pwafOKQ_szQ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647" r="22949"/>
          <a:stretch/>
        </p:blipFill>
        <p:spPr>
          <a:xfrm>
            <a:off x="1225296" y="4037163"/>
            <a:ext cx="12629072" cy="79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39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Supply Chain Risk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EE3990-D57D-4BEB-917E-14A9AD32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6" y="3813718"/>
            <a:ext cx="12344400" cy="8229600"/>
          </a:xfrm>
        </p:spPr>
        <p:txBody>
          <a:bodyPr/>
          <a:lstStyle/>
          <a:p>
            <a:r>
              <a:rPr lang="en-US" sz="8000" dirty="0"/>
              <a:t>Natural disasters</a:t>
            </a:r>
          </a:p>
          <a:p>
            <a:r>
              <a:rPr lang="en-US" sz="8000" dirty="0"/>
              <a:t>Transportation disruptions</a:t>
            </a:r>
          </a:p>
          <a:p>
            <a:r>
              <a:rPr lang="en-US" sz="8000" dirty="0"/>
              <a:t>Political disturbances</a:t>
            </a:r>
          </a:p>
          <a:p>
            <a:r>
              <a:rPr lang="en-US" sz="8000" dirty="0"/>
              <a:t>Others…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3600" dirty="0"/>
              <a:t>For example: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https://www.cbsnews.com/news/suez-canal-ship-stuck-ever-given-unstuck/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C77DFC-C29E-4869-8260-BE878857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Risk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07F92-334C-43A7-A3FF-28DCEF2BDB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09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9C46C0-C50C-4584-AB1B-9717C4DA1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4" y="4572000"/>
            <a:ext cx="20175557" cy="82296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sz="6600" dirty="0"/>
              <a:t>Ability to quickly respond to unexpected disruptions in supply or demand, either natural or manmade.</a:t>
            </a:r>
          </a:p>
          <a:p>
            <a:pPr marL="609585" lvl="1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altLang="en-US" sz="5400" dirty="0"/>
          </a:p>
          <a:p>
            <a:pPr marL="609585" lvl="1" indent="0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sz="5400" dirty="0"/>
              <a:t>Examples:  strike, recession, sudden price change, natural disaster, manufacturing failure, unexpected demand.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374DA-B8D5-4022-B43B-32B73A60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14458652" cy="3246120"/>
          </a:xfrm>
        </p:spPr>
        <p:txBody>
          <a:bodyPr/>
          <a:lstStyle/>
          <a:p>
            <a:r>
              <a:rPr lang="en-US" altLang="en-US" sz="9600" b="1" dirty="0"/>
              <a:t>Supply Chain Resilience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353C9-44D3-473A-A8D3-8D1E343F52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78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3D43B63-7419-495C-BC88-F2854707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96" y="3001617"/>
            <a:ext cx="21220852" cy="9708543"/>
          </a:xfrm>
          <a:prstGeom prst="rect">
            <a:avLst/>
          </a:prstGeom>
          <a:noFill/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D34B592-68CC-4907-A331-E63181C65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368" y="12928601"/>
            <a:ext cx="21579840" cy="7874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https://www.wipro.com/consulting/supply-chain-vulnerability-in-times-of-disaster/</a:t>
            </a:r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FD18D61-746D-4F78-993C-6588417F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7" y="1005840"/>
            <a:ext cx="17181974" cy="1828800"/>
          </a:xfrm>
        </p:spPr>
        <p:txBody>
          <a:bodyPr/>
          <a:lstStyle/>
          <a:p>
            <a:r>
              <a:rPr lang="en-US" dirty="0"/>
              <a:t>Risk Mitigation Systems</a:t>
            </a:r>
          </a:p>
        </p:txBody>
      </p:sp>
    </p:spTree>
    <p:extLst>
      <p:ext uri="{BB962C8B-B14F-4D97-AF65-F5344CB8AC3E}">
        <p14:creationId xmlns:p14="http://schemas.microsoft.com/office/powerpoint/2010/main" val="84332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446A9D-1263-4639-915A-FD8EF05BE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6" y="3200400"/>
            <a:ext cx="20914857" cy="96012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Educate and protect employees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 around absenteeism and closures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Focus on immediate suppliers (tier 1) first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Explore alternative supply sources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agility in scheduling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FDB386-E40D-4F3B-ABAE-52A03113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BB944F-F570-419A-9B47-670DFDC4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20402251" cy="1828800"/>
          </a:xfrm>
        </p:spPr>
        <p:txBody>
          <a:bodyPr/>
          <a:lstStyle/>
          <a:p>
            <a:r>
              <a:rPr lang="en-US" dirty="0"/>
              <a:t>Steps Toward Supply Chain Agility</a:t>
            </a:r>
          </a:p>
        </p:txBody>
      </p:sp>
    </p:spTree>
    <p:extLst>
      <p:ext uri="{BB962C8B-B14F-4D97-AF65-F5344CB8AC3E}">
        <p14:creationId xmlns:p14="http://schemas.microsoft.com/office/powerpoint/2010/main" val="2708016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0613-78BD-4FAC-8138-423C419B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6" y="3200400"/>
            <a:ext cx="20382374" cy="9601200"/>
          </a:xfrm>
        </p:spPr>
        <p:txBody>
          <a:bodyPr/>
          <a:lstStyle/>
          <a:p>
            <a:pPr marL="857250" indent="-8572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Start with bill of materials of top five products</a:t>
            </a:r>
          </a:p>
          <a:p>
            <a:pPr marL="857250" indent="-8572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Focus on key components</a:t>
            </a:r>
          </a:p>
          <a:p>
            <a:pPr marL="857250" indent="-8572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Drill down to their component suppliers – all the way down to raw materials vendors</a:t>
            </a:r>
          </a:p>
          <a:p>
            <a:pPr marL="857250" indent="-8572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Include information on alternate sites of the supplier for same activity or product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501117-5229-401A-BDB3-A54E97FAC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2"/>
              </a:rPr>
              <a:t>https://hbr.org/2020/03/coronavirus-is-a-wake-up-call-for-supply-chain-management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CC643A-DD15-4BB6-ADF8-D2768029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Your Supply Chain</a:t>
            </a:r>
          </a:p>
        </p:txBody>
      </p:sp>
    </p:spTree>
    <p:extLst>
      <p:ext uri="{BB962C8B-B14F-4D97-AF65-F5344CB8AC3E}">
        <p14:creationId xmlns:p14="http://schemas.microsoft.com/office/powerpoint/2010/main" val="1566139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4DEE5-1D2B-44CB-A86F-6BDEF6DED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6" y="3219855"/>
            <a:ext cx="21342874" cy="9601200"/>
          </a:xfrm>
        </p:spPr>
        <p:txBody>
          <a:bodyPr/>
          <a:lstStyle/>
          <a:p>
            <a:pPr marL="1143000" indent="-11430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Transparency</a:t>
            </a:r>
          </a:p>
          <a:p>
            <a:pPr marL="1143000" indent="-11430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Data</a:t>
            </a:r>
          </a:p>
          <a:p>
            <a:pPr marL="1143000" indent="-11430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Investment in employees</a:t>
            </a:r>
          </a:p>
          <a:p>
            <a:pPr marL="1143000" indent="-11430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Reward more than cost efficiency</a:t>
            </a:r>
          </a:p>
          <a:p>
            <a:pPr marL="1143000" indent="-11430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Conduct stress tests</a:t>
            </a:r>
          </a:p>
          <a:p>
            <a:pPr marL="1143000" indent="-11430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Push for uniform regulations</a:t>
            </a:r>
          </a:p>
          <a:p>
            <a:pPr lvl="2">
              <a:spcAft>
                <a:spcPts val="3000"/>
              </a:spcAft>
            </a:pPr>
            <a:r>
              <a:rPr lang="en-US" sz="5600" dirty="0"/>
              <a:t>FDA, EPA, OSHA, IPR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3967AF-7BC7-4546-A008-FB0E4BF87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71075-0A26-4BEB-BD7A-E56C6EA7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19825781" cy="1828800"/>
          </a:xfrm>
        </p:spPr>
        <p:txBody>
          <a:bodyPr/>
          <a:lstStyle/>
          <a:p>
            <a:r>
              <a:rPr lang="en-US" dirty="0"/>
              <a:t>Preparing For Future Disruptions</a:t>
            </a:r>
          </a:p>
        </p:txBody>
      </p:sp>
    </p:spTree>
    <p:extLst>
      <p:ext uri="{BB962C8B-B14F-4D97-AF65-F5344CB8AC3E}">
        <p14:creationId xmlns:p14="http://schemas.microsoft.com/office/powerpoint/2010/main" val="256641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0FFC4-CA66-4AB0-9409-79A7BEAA5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77" y="3200400"/>
            <a:ext cx="22946265" cy="960120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6000" dirty="0">
                <a:hlinkClick r:id="rId2"/>
              </a:rPr>
              <a:t>https://youtu.be/VdFx2R6diMk</a:t>
            </a:r>
            <a:endParaRPr lang="en-US" sz="6000" dirty="0"/>
          </a:p>
          <a:p>
            <a:pPr marL="0" indent="0">
              <a:spcAft>
                <a:spcPts val="600"/>
              </a:spcAft>
              <a:buNone/>
            </a:pPr>
            <a:endParaRPr lang="en-US" sz="6000" i="1" dirty="0"/>
          </a:p>
          <a:p>
            <a:pPr>
              <a:spcAft>
                <a:spcPts val="600"/>
              </a:spcAft>
            </a:pPr>
            <a:r>
              <a:rPr lang="en-US" sz="6000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Blockchain</a:t>
            </a:r>
            <a:r>
              <a:rPr lang="en-US" sz="6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6000" dirty="0"/>
              <a:t>– connecting flows of inventory, information, and money</a:t>
            </a:r>
          </a:p>
          <a:p>
            <a:pPr>
              <a:spcAft>
                <a:spcPts val="600"/>
              </a:spcAft>
            </a:pPr>
            <a:r>
              <a:rPr lang="en-US" sz="6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Big Data </a:t>
            </a:r>
            <a:r>
              <a:rPr lang="en-US" sz="6000" dirty="0"/>
              <a:t>– large data sets</a:t>
            </a:r>
          </a:p>
          <a:p>
            <a:pPr>
              <a:spcAft>
                <a:spcPts val="600"/>
              </a:spcAft>
            </a:pPr>
            <a:r>
              <a:rPr lang="en-US" sz="6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Internet of Things </a:t>
            </a:r>
            <a:r>
              <a:rPr lang="en-US" sz="6000" dirty="0"/>
              <a:t>– everything connected to the internet</a:t>
            </a:r>
          </a:p>
          <a:p>
            <a:pPr>
              <a:spcAft>
                <a:spcPts val="600"/>
              </a:spcAft>
            </a:pPr>
            <a:r>
              <a:rPr lang="en-US" sz="6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Artificial Intelligence </a:t>
            </a:r>
            <a:r>
              <a:rPr lang="en-US" sz="6000" i="1" dirty="0"/>
              <a:t>– </a:t>
            </a:r>
            <a:r>
              <a:rPr lang="en-US" sz="6000" dirty="0"/>
              <a:t>intelligence exhibited in machines</a:t>
            </a:r>
            <a:endParaRPr lang="en-US" sz="6000" i="1" dirty="0"/>
          </a:p>
          <a:p>
            <a:pPr>
              <a:spcAft>
                <a:spcPts val="600"/>
              </a:spcAft>
            </a:pPr>
            <a:r>
              <a:rPr lang="en-US" sz="6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Machine Learning </a:t>
            </a:r>
            <a:r>
              <a:rPr lang="en-US" sz="6000" dirty="0"/>
              <a:t>– AI application for learning from data</a:t>
            </a:r>
          </a:p>
          <a:p>
            <a:pPr>
              <a:spcAft>
                <a:spcPts val="600"/>
              </a:spcAft>
            </a:pPr>
            <a:r>
              <a:rPr lang="en-US" sz="6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Sharing Economy </a:t>
            </a:r>
            <a:r>
              <a:rPr lang="en-US" sz="6000" dirty="0"/>
              <a:t>– Economic system that shares assets and services (e.g., Airbnb, Crowdfunding)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5B0A58-1117-46AF-992F-A170A7C0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1B6AA4-E3F5-4671-B950-6E658A58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Developments</a:t>
            </a:r>
          </a:p>
        </p:txBody>
      </p:sp>
    </p:spTree>
    <p:extLst>
      <p:ext uri="{BB962C8B-B14F-4D97-AF65-F5344CB8AC3E}">
        <p14:creationId xmlns:p14="http://schemas.microsoft.com/office/powerpoint/2010/main" val="1861628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E99101-0E47-4C82-A5DF-202D60296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Improvement</a:t>
            </a:r>
          </a:p>
          <a:p>
            <a:r>
              <a:rPr lang="en-US" dirty="0"/>
              <a:t>Information about Timed Quiz/Exam on Canvas - Module 4</a:t>
            </a:r>
          </a:p>
          <a:p>
            <a:endParaRPr lang="en-US" dirty="0"/>
          </a:p>
          <a:p>
            <a:r>
              <a:rPr lang="en-US" dirty="0"/>
              <a:t>Thank you!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90098B-5DA2-4B34-B9DA-697D0F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19864269" cy="1828800"/>
          </a:xfrm>
        </p:spPr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118BE5-B7D6-4E6F-8347-6B4EAF8C6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0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5296" y="744460"/>
            <a:ext cx="16458855" cy="3051163"/>
          </a:xfrm>
        </p:spPr>
        <p:txBody>
          <a:bodyPr/>
          <a:lstStyle/>
          <a:p>
            <a:r>
              <a:rPr lang="en-US" dirty="0"/>
              <a:t>Memory-Chip Makers Face a Prolonged Price Slump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19368" y="12456543"/>
            <a:ext cx="21601279" cy="879894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Jiyoung</a:t>
            </a:r>
            <a:r>
              <a:rPr lang="en-US" dirty="0"/>
              <a:t> Sohn, Jan. 30, 2023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https://www.wsj.com/articles/memory-chip-makers-face-a-prolonged-price-slump-11675081634?mod=djemalertNEWS</a:t>
            </a:r>
            <a:endParaRPr lang="en-US" dirty="0"/>
          </a:p>
        </p:txBody>
      </p:sp>
      <p:pic>
        <p:nvPicPr>
          <p:cNvPr id="2050" name="Picture 2" descr="https://images.wsj.net/im-710792?width=860&amp;height=5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96" y="3795623"/>
            <a:ext cx="12532842" cy="835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5296" y="744460"/>
            <a:ext cx="15423685" cy="5190514"/>
          </a:xfrm>
        </p:spPr>
        <p:txBody>
          <a:bodyPr/>
          <a:lstStyle/>
          <a:p>
            <a:r>
              <a:rPr lang="en-US" dirty="0"/>
              <a:t>Whole Foods Asks Suppliers to Lower Prices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19368" y="12456543"/>
            <a:ext cx="21601279" cy="879894"/>
          </a:xfrm>
        </p:spPr>
        <p:txBody>
          <a:bodyPr/>
          <a:lstStyle/>
          <a:p>
            <a:r>
              <a:rPr lang="en-US" dirty="0"/>
              <a:t>By Jaewon Kang, Jan. 31, 2023</a:t>
            </a:r>
          </a:p>
          <a:p>
            <a:r>
              <a:rPr lang="en-US" dirty="0">
                <a:hlinkClick r:id="rId2"/>
              </a:rPr>
              <a:t>https://www.wsj.com/articles/whole-foods-asks-suppliers-to-lower-prices-as-costs-ebb-11675115155?mod=djemalertNEWS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images.wsj.net/im-712359?width=860&amp;height=5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96" y="3950898"/>
            <a:ext cx="12532841" cy="835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2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72142" y="1005840"/>
            <a:ext cx="10965624" cy="3246120"/>
          </a:xfrm>
        </p:spPr>
        <p:txBody>
          <a:bodyPr/>
          <a:lstStyle/>
          <a:p>
            <a:r>
              <a:rPr lang="en-US" dirty="0"/>
              <a:t>Relevant 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19367" y="12322264"/>
            <a:ext cx="21601279" cy="787400"/>
          </a:xfrm>
        </p:spPr>
        <p:txBody>
          <a:bodyPr lIns="91440" tIns="45720" rIns="91440" bIns="45720" anchor="t"/>
          <a:lstStyle/>
          <a:p>
            <a:pPr marL="914400" indent="-914400"/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14658" y="2948937"/>
            <a:ext cx="10564316" cy="3226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/>
              <a:t>Arriving Today: From Factory to Front Door -- Why Everything Has Changed About How and What We Buy </a:t>
            </a:r>
          </a:p>
          <a:p>
            <a:r>
              <a:rPr lang="en-US" sz="4800" dirty="0"/>
              <a:t>	by Christopher Mims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67" y="1005840"/>
            <a:ext cx="3152775" cy="47625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63794CCC-D0EE-4C43-ADE9-C16A62C13A2F}"/>
              </a:ext>
            </a:extLst>
          </p:cNvPr>
          <p:cNvSpPr txBox="1">
            <a:spLocks/>
          </p:cNvSpPr>
          <p:nvPr/>
        </p:nvSpPr>
        <p:spPr>
          <a:xfrm>
            <a:off x="4124902" y="6807059"/>
            <a:ext cx="10747038" cy="2971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219536" rtl="0" eaLnBrk="1" latinLnBrk="0" hangingPunct="1">
              <a:spcBef>
                <a:spcPct val="0"/>
              </a:spcBef>
              <a:buNone/>
              <a:defRPr sz="9600" b="1" kern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j-lt"/>
                <a:cs typeface="+mj-cs"/>
              </a:rPr>
              <a:t>Documentary</a:t>
            </a:r>
            <a:br>
              <a:rPr lang="en-US" dirty="0">
                <a:solidFill>
                  <a:srgbClr val="FFFFFF"/>
                </a:solidFill>
                <a:latin typeface="Escrow Condensed"/>
              </a:rPr>
            </a:br>
            <a:r>
              <a:rPr lang="en-US" sz="4800" b="0" dirty="0">
                <a:ea typeface="+mn-ea"/>
              </a:rPr>
              <a:t>Why Global Supply Chains May Never Be the Same </a:t>
            </a:r>
          </a:p>
          <a:p>
            <a:r>
              <a:rPr lang="en-US" sz="4800" b="0" dirty="0">
                <a:ea typeface="+mn-ea"/>
              </a:rPr>
              <a:t>	Released March 23, 2022</a:t>
            </a:r>
          </a:p>
        </p:txBody>
      </p:sp>
      <p:pic>
        <p:nvPicPr>
          <p:cNvPr id="8" name="Picture 2" descr="wall street journal - Latino Community Foundation">
            <a:extLst>
              <a:ext uri="{FF2B5EF4-FFF2-40B4-BE49-F238E27FC236}">
                <a16:creationId xmlns:a16="http://schemas.microsoft.com/office/drawing/2014/main" id="{AA7BCCBD-59DD-4115-A58C-C7D3EABC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68" y="7027362"/>
            <a:ext cx="2905534" cy="290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9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3724B-90F8-4F5D-BA20-0C24E8BD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005840"/>
            <a:ext cx="21868620" cy="1801155"/>
          </a:xfrm>
        </p:spPr>
        <p:txBody>
          <a:bodyPr/>
          <a:lstStyle/>
          <a:p>
            <a:r>
              <a:rPr lang="en-US" dirty="0"/>
              <a:t>Supply Chain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22FB8-6BBE-4843-B862-BAE7AFC765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368" y="12534901"/>
            <a:ext cx="21601279" cy="7874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https://www.cips.org/knowledge/procurement-topics-and-skills/supply-chain-management/what-is-a-supply-chain/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r="5043"/>
          <a:stretch/>
        </p:blipFill>
        <p:spPr>
          <a:xfrm>
            <a:off x="1225296" y="3899141"/>
            <a:ext cx="15628821" cy="68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7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25296" y="3200400"/>
            <a:ext cx="18564933" cy="6983506"/>
          </a:xfrm>
        </p:spPr>
        <p:txBody>
          <a:bodyPr/>
          <a:lstStyle/>
          <a:p>
            <a:pPr indent="0">
              <a:defRPr/>
            </a:pPr>
            <a:r>
              <a:rPr lang="en-US" sz="6600" dirty="0"/>
              <a:t>Passing on an organizational activity completely or partially to an external supplier </a:t>
            </a:r>
          </a:p>
          <a:p>
            <a:pPr indent="0">
              <a:defRPr/>
            </a:pPr>
            <a:r>
              <a:rPr lang="en-US" sz="6600" dirty="0"/>
              <a:t>Outsourcing can be offshore or onshore</a:t>
            </a:r>
          </a:p>
          <a:p>
            <a:pPr indent="0">
              <a:defRPr/>
            </a:pP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25295" y="10396967"/>
            <a:ext cx="18564933" cy="3050092"/>
          </a:xfrm>
        </p:spPr>
        <p:txBody>
          <a:bodyPr/>
          <a:lstStyle/>
          <a:p>
            <a:r>
              <a:rPr lang="en-US" altLang="en-US" sz="2400" dirty="0">
                <a:solidFill>
                  <a:schemeClr val="bg1"/>
                </a:solidFill>
              </a:rPr>
              <a:t>Barthélemy, J. (2003), "The seven deadly sins of outsourcing", </a:t>
            </a:r>
            <a:r>
              <a:rPr lang="en-US" altLang="en-US" sz="2400" i="1" dirty="0">
                <a:solidFill>
                  <a:schemeClr val="bg1"/>
                </a:solidFill>
              </a:rPr>
              <a:t>Academy of Management Executive, </a:t>
            </a:r>
            <a:r>
              <a:rPr lang="en-US" altLang="en-US" sz="2400" dirty="0">
                <a:solidFill>
                  <a:schemeClr val="bg1"/>
                </a:solidFill>
              </a:rPr>
              <a:t>Vol. 17 No. 2, pp. 87-100</a:t>
            </a:r>
          </a:p>
          <a:p>
            <a:r>
              <a:rPr lang="en-US" altLang="en-US" sz="2400" dirty="0" err="1">
                <a:solidFill>
                  <a:schemeClr val="bg1"/>
                </a:solidFill>
              </a:rPr>
              <a:t>Gottfredson</a:t>
            </a:r>
            <a:r>
              <a:rPr lang="en-US" altLang="en-US" sz="2400" dirty="0">
                <a:solidFill>
                  <a:schemeClr val="bg1"/>
                </a:solidFill>
              </a:rPr>
              <a:t>, M., </a:t>
            </a:r>
            <a:r>
              <a:rPr lang="en-US" altLang="en-US" sz="2400" dirty="0" err="1">
                <a:solidFill>
                  <a:schemeClr val="bg1"/>
                </a:solidFill>
              </a:rPr>
              <a:t>Puryear</a:t>
            </a:r>
            <a:r>
              <a:rPr lang="en-US" altLang="en-US" sz="2400" dirty="0">
                <a:solidFill>
                  <a:schemeClr val="bg1"/>
                </a:solidFill>
              </a:rPr>
              <a:t>, R. and Phillips, S. (2005), "Strategic sourcing: from periphery to the core", </a:t>
            </a:r>
            <a:r>
              <a:rPr lang="en-US" altLang="en-US" sz="2400" i="1" dirty="0">
                <a:solidFill>
                  <a:schemeClr val="bg1"/>
                </a:solidFill>
              </a:rPr>
              <a:t>Harvard Business Review, </a:t>
            </a:r>
            <a:r>
              <a:rPr lang="en-US" altLang="en-US" sz="2400" dirty="0">
                <a:solidFill>
                  <a:schemeClr val="bg1"/>
                </a:solidFill>
              </a:rPr>
              <a:t>Vol. 83 No. 2, pp. 132-139.</a:t>
            </a:r>
          </a:p>
          <a:p>
            <a:r>
              <a:rPr lang="en-US" altLang="en-US" sz="2400" dirty="0" err="1">
                <a:solidFill>
                  <a:schemeClr val="bg1"/>
                </a:solidFill>
              </a:rPr>
              <a:t>Venkatraman</a:t>
            </a:r>
            <a:r>
              <a:rPr lang="en-US" altLang="en-US" sz="2400" dirty="0">
                <a:solidFill>
                  <a:schemeClr val="bg1"/>
                </a:solidFill>
              </a:rPr>
              <a:t>, N. V. (2004), "Offshoring without guilt", </a:t>
            </a:r>
            <a:r>
              <a:rPr lang="en-US" altLang="en-US" sz="2400" i="1" dirty="0">
                <a:solidFill>
                  <a:schemeClr val="bg1"/>
                </a:solidFill>
              </a:rPr>
              <a:t>MIT Sloan Management Review, </a:t>
            </a:r>
            <a:r>
              <a:rPr lang="en-US" altLang="en-US" sz="2400" dirty="0">
                <a:solidFill>
                  <a:schemeClr val="bg1"/>
                </a:solidFill>
              </a:rPr>
              <a:t>Vol. 45 No. 3, pp. 14-16</a:t>
            </a:r>
          </a:p>
          <a:p>
            <a:r>
              <a:rPr lang="en-US" dirty="0">
                <a:solidFill>
                  <a:schemeClr val="bg1"/>
                </a:solidFill>
              </a:rPr>
              <a:t>Gray, J. V., </a:t>
            </a:r>
            <a:r>
              <a:rPr lang="en-US" dirty="0" err="1">
                <a:solidFill>
                  <a:schemeClr val="bg1"/>
                </a:solidFill>
              </a:rPr>
              <a:t>Skowronski</a:t>
            </a:r>
            <a:r>
              <a:rPr lang="en-US" dirty="0">
                <a:solidFill>
                  <a:schemeClr val="bg1"/>
                </a:solidFill>
              </a:rPr>
              <a:t>, K., </a:t>
            </a:r>
            <a:r>
              <a:rPr lang="en-US" dirty="0" err="1">
                <a:solidFill>
                  <a:schemeClr val="bg1"/>
                </a:solidFill>
              </a:rPr>
              <a:t>Esenduran</a:t>
            </a:r>
            <a:r>
              <a:rPr lang="en-US" dirty="0">
                <a:solidFill>
                  <a:schemeClr val="bg1"/>
                </a:solidFill>
              </a:rPr>
              <a:t>, G., &amp; Johnny Rungtusanatham, M. (2013). The reshoring phenomenon: what supply chain academics ought to know and should do. </a:t>
            </a:r>
            <a:r>
              <a:rPr lang="en-US" i="1" dirty="0">
                <a:solidFill>
                  <a:schemeClr val="bg1"/>
                </a:solidFill>
              </a:rPr>
              <a:t>Journal of Supply Chain Management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i="1" dirty="0">
                <a:solidFill>
                  <a:schemeClr val="bg1"/>
                </a:solidFill>
              </a:rPr>
              <a:t>49</a:t>
            </a:r>
            <a:r>
              <a:rPr lang="en-US" dirty="0">
                <a:solidFill>
                  <a:schemeClr val="bg1"/>
                </a:solidFill>
              </a:rPr>
              <a:t>(2), 27-33.</a:t>
            </a:r>
            <a:endParaRPr lang="en-US" alt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Harrigan</a:t>
            </a:r>
            <a:r>
              <a:rPr lang="en-US" sz="2400" dirty="0">
                <a:solidFill>
                  <a:schemeClr val="bg1"/>
                </a:solidFill>
              </a:rPr>
              <a:t>, K. R. (1986). Matching vertical integration strategies to competitive conditions. </a:t>
            </a:r>
            <a:r>
              <a:rPr lang="en-US" sz="2400" i="1" dirty="0">
                <a:solidFill>
                  <a:schemeClr val="bg1"/>
                </a:solidFill>
              </a:rPr>
              <a:t>Strategic Management Journal</a:t>
            </a:r>
            <a:r>
              <a:rPr lang="en-US" sz="2400" dirty="0">
                <a:solidFill>
                  <a:schemeClr val="bg1"/>
                </a:solidFill>
              </a:rPr>
              <a:t>, </a:t>
            </a:r>
            <a:r>
              <a:rPr lang="en-US" sz="2400" i="1" dirty="0">
                <a:solidFill>
                  <a:schemeClr val="bg1"/>
                </a:solidFill>
              </a:rPr>
              <a:t>7</a:t>
            </a:r>
            <a:r>
              <a:rPr lang="en-US" sz="2400" dirty="0">
                <a:solidFill>
                  <a:schemeClr val="bg1"/>
                </a:solidFill>
              </a:rPr>
              <a:t>(6), 535-555.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Outsourcing</a:t>
            </a:r>
          </a:p>
        </p:txBody>
      </p:sp>
    </p:spTree>
    <p:extLst>
      <p:ext uri="{BB962C8B-B14F-4D97-AF65-F5344CB8AC3E}">
        <p14:creationId xmlns:p14="http://schemas.microsoft.com/office/powerpoint/2010/main" val="332815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25296" y="3200400"/>
            <a:ext cx="20203469" cy="9601200"/>
          </a:xfrm>
        </p:spPr>
        <p:txBody>
          <a:bodyPr/>
          <a:lstStyle/>
          <a:p>
            <a:r>
              <a:rPr lang="en-US" sz="6600" dirty="0"/>
              <a:t>Bringing in, part of the supply chain, into your own company</a:t>
            </a:r>
          </a:p>
          <a:p>
            <a:pPr marL="533386" lvl="1"/>
            <a:r>
              <a:rPr lang="en-US" sz="5400" dirty="0"/>
              <a:t>Forward integration</a:t>
            </a:r>
          </a:p>
          <a:p>
            <a:pPr marL="1676358" lvl="3"/>
            <a:r>
              <a:rPr lang="en-US" sz="4400" dirty="0"/>
              <a:t>Bringing into the company, activities from lower levels of the supply chain.</a:t>
            </a:r>
          </a:p>
          <a:p>
            <a:pPr marL="1676358" lvl="3"/>
            <a:r>
              <a:rPr lang="en-US" sz="4400" dirty="0"/>
              <a:t>Example: Amazon using its own trucks instead of UPS</a:t>
            </a:r>
          </a:p>
          <a:p>
            <a:pPr marL="533386" lvl="1"/>
            <a:endParaRPr lang="en-US" sz="5400" dirty="0"/>
          </a:p>
          <a:p>
            <a:pPr marL="533386" lvl="1"/>
            <a:r>
              <a:rPr lang="en-US" sz="5400" dirty="0"/>
              <a:t>Backward integration </a:t>
            </a:r>
          </a:p>
          <a:p>
            <a:pPr marL="1676358" lvl="3"/>
            <a:r>
              <a:rPr lang="en-US" sz="4400" dirty="0"/>
              <a:t>Bringing into the company, activities from upper levels of the supply chain.</a:t>
            </a:r>
          </a:p>
          <a:p>
            <a:pPr marL="1676358" lvl="3"/>
            <a:r>
              <a:rPr lang="en-US" sz="4400" dirty="0"/>
              <a:t>Example: Netflix producing its own movies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Integration</a:t>
            </a:r>
          </a:p>
        </p:txBody>
      </p:sp>
    </p:spTree>
    <p:extLst>
      <p:ext uri="{BB962C8B-B14F-4D97-AF65-F5344CB8AC3E}">
        <p14:creationId xmlns:p14="http://schemas.microsoft.com/office/powerpoint/2010/main" val="21791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 Blue Gradient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C175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B1D62E"/>
      </a:hlink>
      <a:folHlink>
        <a:srgbClr val="B1D62E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ve Session eLearning Powerpoint Template" id="{DD3E87F0-CAB3-554C-8DC5-F17F432470C0}" vid="{98D2A7A5-B5E4-9744-B6AF-13B2EB5D8FB5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_Dark Blue Gradient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C175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B1D62E"/>
      </a:hlink>
      <a:folHlink>
        <a:srgbClr val="B1D62E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1-BADM 567-Fall2-Live Session 1-Ritz Carlton" id="{EBF22E13-1D61-40C5-8556-3BF443A04F4A}" vid="{C7D62A53-814B-4684-BF94-7B7DC7293BD2}"/>
    </a:ext>
  </a:extLst>
</a:theme>
</file>

<file path=ppt/theme/theme12.xml><?xml version="1.0" encoding="utf-8"?>
<a:theme xmlns:a="http://schemas.openxmlformats.org/drawingml/2006/main" name="2_Dark Blue Gradient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C175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B1D62E"/>
      </a:hlink>
      <a:folHlink>
        <a:srgbClr val="B1D62E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ve Session eLearning Powerpoint Template" id="{DD3E87F0-CAB3-554C-8DC5-F17F432470C0}" vid="{98D2A7A5-B5E4-9744-B6AF-13B2EB5D8FB5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xt box with annotation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ve Session eLearning Powerpoint Template" id="{DD3E87F0-CAB3-554C-8DC5-F17F432470C0}" vid="{2373DF2E-9172-3F43-9D8F-63296AF12618}"/>
    </a:ext>
  </a:extLst>
</a:theme>
</file>

<file path=ppt/theme/theme3.xml><?xml version="1.0" encoding="utf-8"?>
<a:theme xmlns:a="http://schemas.openxmlformats.org/drawingml/2006/main" name="White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ve Session eLearning Powerpoint Template" id="{DD3E87F0-CAB3-554C-8DC5-F17F432470C0}" vid="{0807E8E1-AED1-2C4D-B1A3-703A0019F744}"/>
    </a:ext>
  </a:extLst>
</a:theme>
</file>

<file path=ppt/theme/theme4.xml><?xml version="1.0" encoding="utf-8"?>
<a:theme xmlns:a="http://schemas.openxmlformats.org/drawingml/2006/main" name="BIF Exterior Title Slides">
  <a:themeElements>
    <a:clrScheme name="Custom 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B1D62E"/>
      </a:hlink>
      <a:folHlink>
        <a:srgbClr val="B1D6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ve Session eLearning Powerpoint Template" id="{DD3E87F0-CAB3-554C-8DC5-F17F432470C0}" vid="{CF4DBEC2-B64D-9E44-A71E-B3BDAE093399}"/>
    </a:ext>
  </a:extLst>
</a:theme>
</file>

<file path=ppt/theme/theme5.xml><?xml version="1.0" encoding="utf-8"?>
<a:theme xmlns:a="http://schemas.openxmlformats.org/drawingml/2006/main" name="Title 2- BIF Interior">
  <a:themeElements>
    <a:clrScheme name="Custom 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B1D62E"/>
      </a:hlink>
      <a:folHlink>
        <a:srgbClr val="B1D6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ve Session eLearning Powerpoint Template" id="{DD3E87F0-CAB3-554C-8DC5-F17F432470C0}" vid="{1093C4EE-9739-764F-8CBC-C00119C077CE}"/>
    </a:ext>
  </a:extLst>
</a:theme>
</file>

<file path=ppt/theme/theme6.xml><?xml version="1.0" encoding="utf-8"?>
<a:theme xmlns:a="http://schemas.openxmlformats.org/drawingml/2006/main" name="Title 3- Sidewalk/Walking">
  <a:themeElements>
    <a:clrScheme name="Custom 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B1D62E"/>
      </a:hlink>
      <a:folHlink>
        <a:srgbClr val="B1D6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ve Session eLearning Powerpoint Template" id="{DD3E87F0-CAB3-554C-8DC5-F17F432470C0}" vid="{D3B82F89-A6A8-544F-A3E9-A4AA28C779EE}"/>
    </a:ext>
  </a:extLst>
</a:theme>
</file>

<file path=ppt/theme/theme7.xml><?xml version="1.0" encoding="utf-8"?>
<a:theme xmlns:a="http://schemas.openxmlformats.org/drawingml/2006/main" name="Title 7 - Student in BIF">
  <a:themeElements>
    <a:clrScheme name="GI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ve Session eLearning Powerpoint Template" id="{DD3E87F0-CAB3-554C-8DC5-F17F432470C0}" vid="{BD3EAB60-78A5-964A-81C7-552D598EFF69}"/>
    </a:ext>
  </a:extLst>
</a:theme>
</file>

<file path=ppt/theme/theme8.xml><?xml version="1.0" encoding="utf-8"?>
<a:theme xmlns:a="http://schemas.openxmlformats.org/drawingml/2006/main" name="Title 8 - Student">
  <a:themeElements>
    <a:clrScheme name="Custom 1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F5696"/>
      </a:accent1>
      <a:accent2>
        <a:srgbClr val="D85436"/>
      </a:accent2>
      <a:accent3>
        <a:srgbClr val="172948"/>
      </a:accent3>
      <a:accent4>
        <a:srgbClr val="8064A2"/>
      </a:accent4>
      <a:accent5>
        <a:srgbClr val="4BACC6"/>
      </a:accent5>
      <a:accent6>
        <a:srgbClr val="F79646"/>
      </a:accent6>
      <a:hlink>
        <a:srgbClr val="FEFEBE"/>
      </a:hlink>
      <a:folHlink>
        <a:srgbClr val="FEFE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ve Session eLearning Powerpoint Template" id="{DD3E87F0-CAB3-554C-8DC5-F17F432470C0}" vid="{6B07920F-2727-A24E-AB60-96490FDFD911}"/>
    </a:ext>
  </a:extLst>
</a:theme>
</file>

<file path=ppt/theme/theme9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Live Session eLearning Powerpoint Template</Template>
  <TotalTime>343</TotalTime>
  <Words>1395</Words>
  <Application>Microsoft Office PowerPoint</Application>
  <PresentationFormat>Custom</PresentationFormat>
  <Paragraphs>224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Dark Blue Gradient</vt:lpstr>
      <vt:lpstr>Text box with annotation</vt:lpstr>
      <vt:lpstr>Whiteboard</vt:lpstr>
      <vt:lpstr>BIF Exterior Title Slides</vt:lpstr>
      <vt:lpstr>Title 2- BIF Interior</vt:lpstr>
      <vt:lpstr>Title 3- Sidewalk/Walking</vt:lpstr>
      <vt:lpstr>Title 7 - Student in BIF</vt:lpstr>
      <vt:lpstr>Title 8 - Student</vt:lpstr>
      <vt:lpstr>13_Office Theme</vt:lpstr>
      <vt:lpstr>Office Theme</vt:lpstr>
      <vt:lpstr>1_Dark Blue Gradient</vt:lpstr>
      <vt:lpstr>2_Dark Blue Gradient</vt:lpstr>
      <vt:lpstr>BADM 567: Process Management </vt:lpstr>
      <vt:lpstr>Today’s Session</vt:lpstr>
      <vt:lpstr>Triple Threat: Covid, Conflict, Climate </vt:lpstr>
      <vt:lpstr>Memory-Chip Makers Face a Prolonged Price Slump</vt:lpstr>
      <vt:lpstr>Whole Foods Asks Suppliers to Lower Prices</vt:lpstr>
      <vt:lpstr>Relevant Book</vt:lpstr>
      <vt:lpstr>Supply Chain</vt:lpstr>
      <vt:lpstr>Outsourcing</vt:lpstr>
      <vt:lpstr>Vertical Integration</vt:lpstr>
      <vt:lpstr>Bergerac Systems  The Challenge of Backward Integration</vt:lpstr>
      <vt:lpstr>Poll Question #1 - True/False</vt:lpstr>
      <vt:lpstr>Related Recent News: Handheld Ultrasound</vt:lpstr>
      <vt:lpstr>Nature of Bergerac’s Products</vt:lpstr>
      <vt:lpstr>Ultimate Customers: Pet Owners</vt:lpstr>
      <vt:lpstr>Poll Question #2 - True/False</vt:lpstr>
      <vt:lpstr>Product Innovations</vt:lpstr>
      <vt:lpstr>Projected Sales Outlook for Cartridges?</vt:lpstr>
      <vt:lpstr>Describe Bergerac’s Operations and Supply Chain</vt:lpstr>
      <vt:lpstr>Poll Question #3 - True/False</vt:lpstr>
      <vt:lpstr>Poll Question #4 - True/False</vt:lpstr>
      <vt:lpstr>The Numbers</vt:lpstr>
      <vt:lpstr>What Other Aspects of Acquire vs In- House Should Bergerac Consider?</vt:lpstr>
      <vt:lpstr>Poll Question #5 – Multiple Choice</vt:lpstr>
      <vt:lpstr>Make vs Continue to Buy</vt:lpstr>
      <vt:lpstr>Framework</vt:lpstr>
      <vt:lpstr>Middle Road</vt:lpstr>
      <vt:lpstr>Modify Buying Arrangements</vt:lpstr>
      <vt:lpstr>Build Relationships</vt:lpstr>
      <vt:lpstr>Supply Chain Design</vt:lpstr>
      <vt:lpstr>Managing Supply Chain Risk</vt:lpstr>
      <vt:lpstr>Sources of Risk</vt:lpstr>
      <vt:lpstr>Supply Chain Resilience</vt:lpstr>
      <vt:lpstr>Risk Mitigation Systems</vt:lpstr>
      <vt:lpstr>Steps Toward Supply Chain Agility</vt:lpstr>
      <vt:lpstr>Map Your Supply Chain</vt:lpstr>
      <vt:lpstr>Preparing For Future Disruptions</vt:lpstr>
      <vt:lpstr>Technological Developments</vt:lpstr>
      <vt:lpstr>Looking Forward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BADM 567: Process Management</dc:title>
  <dc:subject/>
  <dc:creator>Dengjiu Zhao</dc:creator>
  <cp:keywords/>
  <dc:description/>
  <cp:lastModifiedBy>Anand, Gopesh</cp:lastModifiedBy>
  <cp:revision>61</cp:revision>
  <dcterms:created xsi:type="dcterms:W3CDTF">2021-11-03T21:33:44Z</dcterms:created>
  <dcterms:modified xsi:type="dcterms:W3CDTF">2023-02-03T21:50:19Z</dcterms:modified>
  <cp:category/>
</cp:coreProperties>
</file>